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onne Gooden" initials="DG" lastIdx="0" clrIdx="0">
    <p:extLst>
      <p:ext uri="{19B8F6BF-5375-455C-9EA6-DF929625EA0E}">
        <p15:presenceInfo xmlns:p15="http://schemas.microsoft.com/office/powerpoint/2012/main" userId="S-1-5-21-1596271344-137604019-1796741767-11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603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23" d="100"/>
          <a:sy n="123" d="100"/>
        </p:scale>
        <p:origin x="114"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E77BD-CF0B-4844-861C-284A722F295F}"/>
              </a:ext>
            </a:extLst>
          </p:cNvPr>
          <p:cNvSpPr>
            <a:spLocks noGrp="1"/>
          </p:cNvSpPr>
          <p:nvPr>
            <p:ph type="ctrTitle"/>
          </p:nvPr>
        </p:nvSpPr>
        <p:spPr>
          <a:xfrm>
            <a:off x="1524000" y="1547235"/>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8158D2-0D4B-4F45-B361-F8B862240367}"/>
              </a:ext>
            </a:extLst>
          </p:cNvPr>
          <p:cNvSpPr>
            <a:spLocks noGrp="1"/>
          </p:cNvSpPr>
          <p:nvPr>
            <p:ph type="subTitle" idx="1"/>
          </p:nvPr>
        </p:nvSpPr>
        <p:spPr>
          <a:xfrm>
            <a:off x="1524000" y="402691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7BA3765F-9BC1-4569-BC3A-3041EFE5DA52}"/>
              </a:ext>
            </a:extLst>
          </p:cNvPr>
          <p:cNvSpPr>
            <a:spLocks noGrp="1"/>
          </p:cNvSpPr>
          <p:nvPr>
            <p:ph type="dt" sz="half" idx="10"/>
          </p:nvPr>
        </p:nvSpPr>
        <p:spPr/>
        <p:txBody>
          <a:bodyPr/>
          <a:lstStyle/>
          <a:p>
            <a:fld id="{3B566F6E-E3CC-4333-8A52-278803319540}" type="datetimeFigureOut">
              <a:rPr lang="en-US" smtClean="0"/>
              <a:t>8/12/2020</a:t>
            </a:fld>
            <a:endParaRPr lang="en-US"/>
          </a:p>
        </p:txBody>
      </p:sp>
      <p:sp>
        <p:nvSpPr>
          <p:cNvPr id="5" name="Footer Placeholder 4">
            <a:extLst>
              <a:ext uri="{FF2B5EF4-FFF2-40B4-BE49-F238E27FC236}">
                <a16:creationId xmlns:a16="http://schemas.microsoft.com/office/drawing/2014/main" id="{27618943-13AC-409A-BB76-3E1650F2B3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F24D07-95C9-474D-9597-8027DA6E75DE}"/>
              </a:ext>
            </a:extLst>
          </p:cNvPr>
          <p:cNvSpPr>
            <a:spLocks noGrp="1"/>
          </p:cNvSpPr>
          <p:nvPr>
            <p:ph type="sldNum" sz="quarter" idx="12"/>
          </p:nvPr>
        </p:nvSpPr>
        <p:spPr/>
        <p:txBody>
          <a:bodyPr/>
          <a:lstStyle/>
          <a:p>
            <a:fld id="{4BF88273-D389-4A59-BBC7-DF5F9B3F3906}" type="slidenum">
              <a:rPr lang="en-US" smtClean="0"/>
              <a:t>‹#›</a:t>
            </a:fld>
            <a:endParaRPr lang="en-US"/>
          </a:p>
        </p:txBody>
      </p:sp>
    </p:spTree>
    <p:extLst>
      <p:ext uri="{BB962C8B-B14F-4D97-AF65-F5344CB8AC3E}">
        <p14:creationId xmlns:p14="http://schemas.microsoft.com/office/powerpoint/2010/main" val="1111961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3800A-9838-4605-9F73-7F2E5F40CB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8E92F7-7298-4D83-A88A-C997BC3907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CE3B8B-1EB8-49D7-A73E-326F21CB1CCC}"/>
              </a:ext>
            </a:extLst>
          </p:cNvPr>
          <p:cNvSpPr>
            <a:spLocks noGrp="1"/>
          </p:cNvSpPr>
          <p:nvPr>
            <p:ph type="dt" sz="half" idx="10"/>
          </p:nvPr>
        </p:nvSpPr>
        <p:spPr/>
        <p:txBody>
          <a:bodyPr/>
          <a:lstStyle/>
          <a:p>
            <a:fld id="{3B566F6E-E3CC-4333-8A52-278803319540}" type="datetimeFigureOut">
              <a:rPr lang="en-US" smtClean="0"/>
              <a:t>8/12/2020</a:t>
            </a:fld>
            <a:endParaRPr lang="en-US"/>
          </a:p>
        </p:txBody>
      </p:sp>
      <p:sp>
        <p:nvSpPr>
          <p:cNvPr id="5" name="Footer Placeholder 4">
            <a:extLst>
              <a:ext uri="{FF2B5EF4-FFF2-40B4-BE49-F238E27FC236}">
                <a16:creationId xmlns:a16="http://schemas.microsoft.com/office/drawing/2014/main" id="{B3C19252-6F90-4621-855A-F5F11BF307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F02755-0084-407F-BCB5-04A6A118BB79}"/>
              </a:ext>
            </a:extLst>
          </p:cNvPr>
          <p:cNvSpPr>
            <a:spLocks noGrp="1"/>
          </p:cNvSpPr>
          <p:nvPr>
            <p:ph type="sldNum" sz="quarter" idx="12"/>
          </p:nvPr>
        </p:nvSpPr>
        <p:spPr/>
        <p:txBody>
          <a:bodyPr/>
          <a:lstStyle/>
          <a:p>
            <a:fld id="{4BF88273-D389-4A59-BBC7-DF5F9B3F3906}" type="slidenum">
              <a:rPr lang="en-US" smtClean="0"/>
              <a:t>‹#›</a:t>
            </a:fld>
            <a:endParaRPr lang="en-US"/>
          </a:p>
        </p:txBody>
      </p:sp>
    </p:spTree>
    <p:extLst>
      <p:ext uri="{BB962C8B-B14F-4D97-AF65-F5344CB8AC3E}">
        <p14:creationId xmlns:p14="http://schemas.microsoft.com/office/powerpoint/2010/main" val="377654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078124-AF34-4CF1-89F4-0ADBCCFAD1E2}"/>
              </a:ext>
            </a:extLst>
          </p:cNvPr>
          <p:cNvSpPr>
            <a:spLocks noGrp="1"/>
          </p:cNvSpPr>
          <p:nvPr>
            <p:ph type="title" orient="vert"/>
          </p:nvPr>
        </p:nvSpPr>
        <p:spPr>
          <a:xfrm>
            <a:off x="8724900" y="1724025"/>
            <a:ext cx="2628900" cy="44529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5CE856-6346-4486-8446-A427D0541058}"/>
              </a:ext>
            </a:extLst>
          </p:cNvPr>
          <p:cNvSpPr>
            <a:spLocks noGrp="1"/>
          </p:cNvSpPr>
          <p:nvPr>
            <p:ph type="body" orient="vert" idx="1"/>
          </p:nvPr>
        </p:nvSpPr>
        <p:spPr>
          <a:xfrm>
            <a:off x="838200" y="1247775"/>
            <a:ext cx="7734300" cy="49291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642092-E296-47A3-A1DE-38152599D4CB}"/>
              </a:ext>
            </a:extLst>
          </p:cNvPr>
          <p:cNvSpPr>
            <a:spLocks noGrp="1"/>
          </p:cNvSpPr>
          <p:nvPr>
            <p:ph type="dt" sz="half" idx="10"/>
          </p:nvPr>
        </p:nvSpPr>
        <p:spPr/>
        <p:txBody>
          <a:bodyPr/>
          <a:lstStyle/>
          <a:p>
            <a:fld id="{3B566F6E-E3CC-4333-8A52-278803319540}" type="datetimeFigureOut">
              <a:rPr lang="en-US" smtClean="0"/>
              <a:t>8/12/2020</a:t>
            </a:fld>
            <a:endParaRPr lang="en-US"/>
          </a:p>
        </p:txBody>
      </p:sp>
      <p:sp>
        <p:nvSpPr>
          <p:cNvPr id="5" name="Footer Placeholder 4">
            <a:extLst>
              <a:ext uri="{FF2B5EF4-FFF2-40B4-BE49-F238E27FC236}">
                <a16:creationId xmlns:a16="http://schemas.microsoft.com/office/drawing/2014/main" id="{2BE68FC4-B500-4296-A1C1-9268191974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D3794F-86AB-49AE-8433-42B44B34C9B8}"/>
              </a:ext>
            </a:extLst>
          </p:cNvPr>
          <p:cNvSpPr>
            <a:spLocks noGrp="1"/>
          </p:cNvSpPr>
          <p:nvPr>
            <p:ph type="sldNum" sz="quarter" idx="12"/>
          </p:nvPr>
        </p:nvSpPr>
        <p:spPr/>
        <p:txBody>
          <a:bodyPr/>
          <a:lstStyle/>
          <a:p>
            <a:fld id="{4BF88273-D389-4A59-BBC7-DF5F9B3F3906}" type="slidenum">
              <a:rPr lang="en-US" smtClean="0"/>
              <a:t>‹#›</a:t>
            </a:fld>
            <a:endParaRPr lang="en-US"/>
          </a:p>
        </p:txBody>
      </p:sp>
    </p:spTree>
    <p:extLst>
      <p:ext uri="{BB962C8B-B14F-4D97-AF65-F5344CB8AC3E}">
        <p14:creationId xmlns:p14="http://schemas.microsoft.com/office/powerpoint/2010/main" val="2742540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6AC28-2633-4119-9F74-505C9573B53B}"/>
              </a:ext>
            </a:extLst>
          </p:cNvPr>
          <p:cNvSpPr>
            <a:spLocks noGrp="1"/>
          </p:cNvSpPr>
          <p:nvPr>
            <p:ph type="title"/>
          </p:nvPr>
        </p:nvSpPr>
        <p:spPr>
          <a:xfrm>
            <a:off x="838200" y="91440"/>
            <a:ext cx="10515600" cy="667512"/>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4B3C119-6D7C-4B69-A6DB-ACD1ED7D04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B4103D-9682-411D-9870-68DE7BF0E7E1}"/>
              </a:ext>
            </a:extLst>
          </p:cNvPr>
          <p:cNvSpPr>
            <a:spLocks noGrp="1"/>
          </p:cNvSpPr>
          <p:nvPr>
            <p:ph type="dt" sz="half" idx="10"/>
          </p:nvPr>
        </p:nvSpPr>
        <p:spPr/>
        <p:txBody>
          <a:bodyPr/>
          <a:lstStyle/>
          <a:p>
            <a:fld id="{3B566F6E-E3CC-4333-8A52-278803319540}" type="datetimeFigureOut">
              <a:rPr lang="en-US" smtClean="0"/>
              <a:t>8/12/2020</a:t>
            </a:fld>
            <a:endParaRPr lang="en-US"/>
          </a:p>
        </p:txBody>
      </p:sp>
      <p:sp>
        <p:nvSpPr>
          <p:cNvPr id="5" name="Footer Placeholder 4">
            <a:extLst>
              <a:ext uri="{FF2B5EF4-FFF2-40B4-BE49-F238E27FC236}">
                <a16:creationId xmlns:a16="http://schemas.microsoft.com/office/drawing/2014/main" id="{B97BF536-B3B2-4A52-B34D-ED2E89F512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54438A-39D3-42CE-8146-16128FB01D28}"/>
              </a:ext>
            </a:extLst>
          </p:cNvPr>
          <p:cNvSpPr>
            <a:spLocks noGrp="1"/>
          </p:cNvSpPr>
          <p:nvPr>
            <p:ph type="sldNum" sz="quarter" idx="12"/>
          </p:nvPr>
        </p:nvSpPr>
        <p:spPr/>
        <p:txBody>
          <a:bodyPr/>
          <a:lstStyle/>
          <a:p>
            <a:fld id="{4BF88273-D389-4A59-BBC7-DF5F9B3F3906}" type="slidenum">
              <a:rPr lang="en-US" smtClean="0"/>
              <a:t>‹#›</a:t>
            </a:fld>
            <a:endParaRPr lang="en-US"/>
          </a:p>
        </p:txBody>
      </p:sp>
    </p:spTree>
    <p:extLst>
      <p:ext uri="{BB962C8B-B14F-4D97-AF65-F5344CB8AC3E}">
        <p14:creationId xmlns:p14="http://schemas.microsoft.com/office/powerpoint/2010/main" val="298347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D0F8-BA31-4AC0-8E14-1E6B19809D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12529B-B652-4C24-9469-4D6DE08C0C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DA6848-97C9-4637-A483-7CE074E1C56D}"/>
              </a:ext>
            </a:extLst>
          </p:cNvPr>
          <p:cNvSpPr>
            <a:spLocks noGrp="1"/>
          </p:cNvSpPr>
          <p:nvPr>
            <p:ph type="dt" sz="half" idx="10"/>
          </p:nvPr>
        </p:nvSpPr>
        <p:spPr/>
        <p:txBody>
          <a:bodyPr/>
          <a:lstStyle/>
          <a:p>
            <a:fld id="{3B566F6E-E3CC-4333-8A52-278803319540}" type="datetimeFigureOut">
              <a:rPr lang="en-US" smtClean="0"/>
              <a:t>8/12/2020</a:t>
            </a:fld>
            <a:endParaRPr lang="en-US"/>
          </a:p>
        </p:txBody>
      </p:sp>
      <p:sp>
        <p:nvSpPr>
          <p:cNvPr id="5" name="Footer Placeholder 4">
            <a:extLst>
              <a:ext uri="{FF2B5EF4-FFF2-40B4-BE49-F238E27FC236}">
                <a16:creationId xmlns:a16="http://schemas.microsoft.com/office/drawing/2014/main" id="{38358B27-B1A7-498A-9CED-D10679622E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CA9FB2-32F2-4019-B84A-4D2434B32B01}"/>
              </a:ext>
            </a:extLst>
          </p:cNvPr>
          <p:cNvSpPr>
            <a:spLocks noGrp="1"/>
          </p:cNvSpPr>
          <p:nvPr>
            <p:ph type="sldNum" sz="quarter" idx="12"/>
          </p:nvPr>
        </p:nvSpPr>
        <p:spPr/>
        <p:txBody>
          <a:bodyPr/>
          <a:lstStyle/>
          <a:p>
            <a:fld id="{4BF88273-D389-4A59-BBC7-DF5F9B3F3906}" type="slidenum">
              <a:rPr lang="en-US" smtClean="0"/>
              <a:t>‹#›</a:t>
            </a:fld>
            <a:endParaRPr lang="en-US"/>
          </a:p>
        </p:txBody>
      </p:sp>
    </p:spTree>
    <p:extLst>
      <p:ext uri="{BB962C8B-B14F-4D97-AF65-F5344CB8AC3E}">
        <p14:creationId xmlns:p14="http://schemas.microsoft.com/office/powerpoint/2010/main" val="159041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2F1A-0C70-491A-B661-A8E8C980036D}"/>
              </a:ext>
            </a:extLst>
          </p:cNvPr>
          <p:cNvSpPr>
            <a:spLocks noGrp="1"/>
          </p:cNvSpPr>
          <p:nvPr>
            <p:ph type="title"/>
          </p:nvPr>
        </p:nvSpPr>
        <p:spPr>
          <a:xfrm>
            <a:off x="838200" y="91440"/>
            <a:ext cx="10515600" cy="667512"/>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8F6CF0F-48F7-4F38-8505-E3CC2D0A5B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17CBA3-40FF-4EF8-812E-9CEC4B6D48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7E41F7-F786-4E28-AD63-6A1181EBFF6F}"/>
              </a:ext>
            </a:extLst>
          </p:cNvPr>
          <p:cNvSpPr>
            <a:spLocks noGrp="1"/>
          </p:cNvSpPr>
          <p:nvPr>
            <p:ph type="dt" sz="half" idx="10"/>
          </p:nvPr>
        </p:nvSpPr>
        <p:spPr/>
        <p:txBody>
          <a:bodyPr/>
          <a:lstStyle/>
          <a:p>
            <a:fld id="{3B566F6E-E3CC-4333-8A52-278803319540}" type="datetimeFigureOut">
              <a:rPr lang="en-US" smtClean="0"/>
              <a:t>8/12/2020</a:t>
            </a:fld>
            <a:endParaRPr lang="en-US"/>
          </a:p>
        </p:txBody>
      </p:sp>
      <p:sp>
        <p:nvSpPr>
          <p:cNvPr id="6" name="Footer Placeholder 5">
            <a:extLst>
              <a:ext uri="{FF2B5EF4-FFF2-40B4-BE49-F238E27FC236}">
                <a16:creationId xmlns:a16="http://schemas.microsoft.com/office/drawing/2014/main" id="{C225D267-354E-4B10-BADB-F3E4229E4C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1D07B0-0B26-4DF2-B67B-58A31D397FD5}"/>
              </a:ext>
            </a:extLst>
          </p:cNvPr>
          <p:cNvSpPr>
            <a:spLocks noGrp="1"/>
          </p:cNvSpPr>
          <p:nvPr>
            <p:ph type="sldNum" sz="quarter" idx="12"/>
          </p:nvPr>
        </p:nvSpPr>
        <p:spPr/>
        <p:txBody>
          <a:bodyPr/>
          <a:lstStyle/>
          <a:p>
            <a:fld id="{4BF88273-D389-4A59-BBC7-DF5F9B3F3906}" type="slidenum">
              <a:rPr lang="en-US" smtClean="0"/>
              <a:t>‹#›</a:t>
            </a:fld>
            <a:endParaRPr lang="en-US"/>
          </a:p>
        </p:txBody>
      </p:sp>
    </p:spTree>
    <p:extLst>
      <p:ext uri="{BB962C8B-B14F-4D97-AF65-F5344CB8AC3E}">
        <p14:creationId xmlns:p14="http://schemas.microsoft.com/office/powerpoint/2010/main" val="4184520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F4478-64C8-4B42-A25F-EF7AE11B022E}"/>
              </a:ext>
            </a:extLst>
          </p:cNvPr>
          <p:cNvSpPr>
            <a:spLocks noGrp="1"/>
          </p:cNvSpPr>
          <p:nvPr>
            <p:ph type="title"/>
          </p:nvPr>
        </p:nvSpPr>
        <p:spPr>
          <a:xfrm>
            <a:off x="838200" y="91440"/>
            <a:ext cx="10515600" cy="668337"/>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AFDE9E-5793-4783-9BDE-2060A50F3D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57738B-797F-4F25-80C7-D2CD80EF53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D4A3CB-DE60-4DE8-B7BF-F56F78C823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B21C18-54FD-4891-A030-5BFD241BD8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209F8D-602A-4899-8B35-4DD11C55BFBE}"/>
              </a:ext>
            </a:extLst>
          </p:cNvPr>
          <p:cNvSpPr>
            <a:spLocks noGrp="1"/>
          </p:cNvSpPr>
          <p:nvPr>
            <p:ph type="dt" sz="half" idx="10"/>
          </p:nvPr>
        </p:nvSpPr>
        <p:spPr/>
        <p:txBody>
          <a:bodyPr/>
          <a:lstStyle/>
          <a:p>
            <a:fld id="{3B566F6E-E3CC-4333-8A52-278803319540}" type="datetimeFigureOut">
              <a:rPr lang="en-US" smtClean="0"/>
              <a:t>8/12/2020</a:t>
            </a:fld>
            <a:endParaRPr lang="en-US"/>
          </a:p>
        </p:txBody>
      </p:sp>
      <p:sp>
        <p:nvSpPr>
          <p:cNvPr id="8" name="Footer Placeholder 7">
            <a:extLst>
              <a:ext uri="{FF2B5EF4-FFF2-40B4-BE49-F238E27FC236}">
                <a16:creationId xmlns:a16="http://schemas.microsoft.com/office/drawing/2014/main" id="{848D67B3-836F-4316-A9F2-D3D86F75C8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F3F19E-B189-44CA-A044-0DBE207D5A31}"/>
              </a:ext>
            </a:extLst>
          </p:cNvPr>
          <p:cNvSpPr>
            <a:spLocks noGrp="1"/>
          </p:cNvSpPr>
          <p:nvPr>
            <p:ph type="sldNum" sz="quarter" idx="12"/>
          </p:nvPr>
        </p:nvSpPr>
        <p:spPr/>
        <p:txBody>
          <a:bodyPr/>
          <a:lstStyle/>
          <a:p>
            <a:fld id="{4BF88273-D389-4A59-BBC7-DF5F9B3F3906}" type="slidenum">
              <a:rPr lang="en-US" smtClean="0"/>
              <a:t>‹#›</a:t>
            </a:fld>
            <a:endParaRPr lang="en-US"/>
          </a:p>
        </p:txBody>
      </p:sp>
    </p:spTree>
    <p:extLst>
      <p:ext uri="{BB962C8B-B14F-4D97-AF65-F5344CB8AC3E}">
        <p14:creationId xmlns:p14="http://schemas.microsoft.com/office/powerpoint/2010/main" val="712705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DF82B-DE8C-4642-A1BF-3D95B8CE813F}"/>
              </a:ext>
            </a:extLst>
          </p:cNvPr>
          <p:cNvSpPr>
            <a:spLocks noGrp="1"/>
          </p:cNvSpPr>
          <p:nvPr>
            <p:ph type="title"/>
          </p:nvPr>
        </p:nvSpPr>
        <p:spPr>
          <a:xfrm>
            <a:off x="838200" y="91440"/>
            <a:ext cx="10515600" cy="666750"/>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C5618B42-7031-4418-B635-F11228F6BEB8}"/>
              </a:ext>
            </a:extLst>
          </p:cNvPr>
          <p:cNvSpPr>
            <a:spLocks noGrp="1"/>
          </p:cNvSpPr>
          <p:nvPr>
            <p:ph type="dt" sz="half" idx="10"/>
          </p:nvPr>
        </p:nvSpPr>
        <p:spPr/>
        <p:txBody>
          <a:bodyPr/>
          <a:lstStyle/>
          <a:p>
            <a:fld id="{3B566F6E-E3CC-4333-8A52-278803319540}" type="datetimeFigureOut">
              <a:rPr lang="en-US" smtClean="0"/>
              <a:t>8/12/2020</a:t>
            </a:fld>
            <a:endParaRPr lang="en-US"/>
          </a:p>
        </p:txBody>
      </p:sp>
      <p:sp>
        <p:nvSpPr>
          <p:cNvPr id="4" name="Footer Placeholder 3">
            <a:extLst>
              <a:ext uri="{FF2B5EF4-FFF2-40B4-BE49-F238E27FC236}">
                <a16:creationId xmlns:a16="http://schemas.microsoft.com/office/drawing/2014/main" id="{4B6C6FA1-8A39-4F2A-877A-41C4A482A3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A3E74B-FEE2-46FF-8CFB-52CDF906DAF0}"/>
              </a:ext>
            </a:extLst>
          </p:cNvPr>
          <p:cNvSpPr>
            <a:spLocks noGrp="1"/>
          </p:cNvSpPr>
          <p:nvPr>
            <p:ph type="sldNum" sz="quarter" idx="12"/>
          </p:nvPr>
        </p:nvSpPr>
        <p:spPr/>
        <p:txBody>
          <a:bodyPr/>
          <a:lstStyle/>
          <a:p>
            <a:fld id="{4BF88273-D389-4A59-BBC7-DF5F9B3F3906}" type="slidenum">
              <a:rPr lang="en-US" smtClean="0"/>
              <a:t>‹#›</a:t>
            </a:fld>
            <a:endParaRPr lang="en-US"/>
          </a:p>
        </p:txBody>
      </p:sp>
    </p:spTree>
    <p:extLst>
      <p:ext uri="{BB962C8B-B14F-4D97-AF65-F5344CB8AC3E}">
        <p14:creationId xmlns:p14="http://schemas.microsoft.com/office/powerpoint/2010/main" val="4053061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AC2646-BD70-4876-A814-E936A90F878A}"/>
              </a:ext>
            </a:extLst>
          </p:cNvPr>
          <p:cNvSpPr>
            <a:spLocks noGrp="1"/>
          </p:cNvSpPr>
          <p:nvPr>
            <p:ph type="dt" sz="half" idx="10"/>
          </p:nvPr>
        </p:nvSpPr>
        <p:spPr/>
        <p:txBody>
          <a:bodyPr/>
          <a:lstStyle/>
          <a:p>
            <a:fld id="{3B566F6E-E3CC-4333-8A52-278803319540}" type="datetimeFigureOut">
              <a:rPr lang="en-US" smtClean="0"/>
              <a:t>8/12/2020</a:t>
            </a:fld>
            <a:endParaRPr lang="en-US"/>
          </a:p>
        </p:txBody>
      </p:sp>
      <p:sp>
        <p:nvSpPr>
          <p:cNvPr id="3" name="Footer Placeholder 2">
            <a:extLst>
              <a:ext uri="{FF2B5EF4-FFF2-40B4-BE49-F238E27FC236}">
                <a16:creationId xmlns:a16="http://schemas.microsoft.com/office/drawing/2014/main" id="{2BC1D821-E66B-4778-A6C2-AA98DA3AF9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438B80-7934-4CDF-B5BB-E139C544EAE7}"/>
              </a:ext>
            </a:extLst>
          </p:cNvPr>
          <p:cNvSpPr>
            <a:spLocks noGrp="1"/>
          </p:cNvSpPr>
          <p:nvPr>
            <p:ph type="sldNum" sz="quarter" idx="12"/>
          </p:nvPr>
        </p:nvSpPr>
        <p:spPr/>
        <p:txBody>
          <a:bodyPr/>
          <a:lstStyle/>
          <a:p>
            <a:fld id="{4BF88273-D389-4A59-BBC7-DF5F9B3F3906}" type="slidenum">
              <a:rPr lang="en-US" smtClean="0"/>
              <a:t>‹#›</a:t>
            </a:fld>
            <a:endParaRPr lang="en-US"/>
          </a:p>
        </p:txBody>
      </p:sp>
    </p:spTree>
    <p:extLst>
      <p:ext uri="{BB962C8B-B14F-4D97-AF65-F5344CB8AC3E}">
        <p14:creationId xmlns:p14="http://schemas.microsoft.com/office/powerpoint/2010/main" val="2210654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23BF0-40A9-470D-BABF-7C889770DA85}"/>
              </a:ext>
            </a:extLst>
          </p:cNvPr>
          <p:cNvSpPr>
            <a:spLocks noGrp="1"/>
          </p:cNvSpPr>
          <p:nvPr>
            <p:ph type="title"/>
          </p:nvPr>
        </p:nvSpPr>
        <p:spPr>
          <a:xfrm>
            <a:off x="839787" y="91440"/>
            <a:ext cx="10515600" cy="667512"/>
          </a:xfrm>
        </p:spPr>
        <p:txBody>
          <a:bodyPr anchor="ctr"/>
          <a:lstStyle>
            <a:lvl1pPr>
              <a:defRPr sz="4400"/>
            </a:lvl1pPr>
          </a:lstStyle>
          <a:p>
            <a:r>
              <a:rPr lang="en-US" dirty="0"/>
              <a:t>Click to edit Master title style</a:t>
            </a:r>
          </a:p>
        </p:txBody>
      </p:sp>
      <p:sp>
        <p:nvSpPr>
          <p:cNvPr id="3" name="Content Placeholder 2">
            <a:extLst>
              <a:ext uri="{FF2B5EF4-FFF2-40B4-BE49-F238E27FC236}">
                <a16:creationId xmlns:a16="http://schemas.microsoft.com/office/drawing/2014/main" id="{5E4C11D1-AB6F-4C7F-9F2F-5089861C49EB}"/>
              </a:ext>
            </a:extLst>
          </p:cNvPr>
          <p:cNvSpPr>
            <a:spLocks noGrp="1"/>
          </p:cNvSpPr>
          <p:nvPr>
            <p:ph idx="1"/>
          </p:nvPr>
        </p:nvSpPr>
        <p:spPr>
          <a:xfrm>
            <a:off x="5183188" y="1562100"/>
            <a:ext cx="6172200" cy="42989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FB0A41E-F40E-4334-B311-9E24504DA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F93394-222A-4661-933F-4FEF6D79F5FE}"/>
              </a:ext>
            </a:extLst>
          </p:cNvPr>
          <p:cNvSpPr>
            <a:spLocks noGrp="1"/>
          </p:cNvSpPr>
          <p:nvPr>
            <p:ph type="dt" sz="half" idx="10"/>
          </p:nvPr>
        </p:nvSpPr>
        <p:spPr/>
        <p:txBody>
          <a:bodyPr/>
          <a:lstStyle/>
          <a:p>
            <a:fld id="{3B566F6E-E3CC-4333-8A52-278803319540}" type="datetimeFigureOut">
              <a:rPr lang="en-US" smtClean="0"/>
              <a:t>8/12/2020</a:t>
            </a:fld>
            <a:endParaRPr lang="en-US"/>
          </a:p>
        </p:txBody>
      </p:sp>
      <p:sp>
        <p:nvSpPr>
          <p:cNvPr id="6" name="Footer Placeholder 5">
            <a:extLst>
              <a:ext uri="{FF2B5EF4-FFF2-40B4-BE49-F238E27FC236}">
                <a16:creationId xmlns:a16="http://schemas.microsoft.com/office/drawing/2014/main" id="{98CC57DF-E832-47E0-8590-B953C1D611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0BEDC-0E9C-44F5-AA1C-1455CA016B7E}"/>
              </a:ext>
            </a:extLst>
          </p:cNvPr>
          <p:cNvSpPr>
            <a:spLocks noGrp="1"/>
          </p:cNvSpPr>
          <p:nvPr>
            <p:ph type="sldNum" sz="quarter" idx="12"/>
          </p:nvPr>
        </p:nvSpPr>
        <p:spPr/>
        <p:txBody>
          <a:bodyPr/>
          <a:lstStyle/>
          <a:p>
            <a:fld id="{4BF88273-D389-4A59-BBC7-DF5F9B3F3906}" type="slidenum">
              <a:rPr lang="en-US" smtClean="0"/>
              <a:t>‹#›</a:t>
            </a:fld>
            <a:endParaRPr lang="en-US"/>
          </a:p>
        </p:txBody>
      </p:sp>
    </p:spTree>
    <p:extLst>
      <p:ext uri="{BB962C8B-B14F-4D97-AF65-F5344CB8AC3E}">
        <p14:creationId xmlns:p14="http://schemas.microsoft.com/office/powerpoint/2010/main" val="3904499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D0F4E-AD3A-472F-8899-F57A41822D97}"/>
              </a:ext>
            </a:extLst>
          </p:cNvPr>
          <p:cNvSpPr>
            <a:spLocks noGrp="1"/>
          </p:cNvSpPr>
          <p:nvPr>
            <p:ph type="title"/>
          </p:nvPr>
        </p:nvSpPr>
        <p:spPr>
          <a:xfrm>
            <a:off x="839788" y="91440"/>
            <a:ext cx="10515600" cy="667512"/>
          </a:xfrm>
        </p:spPr>
        <p:txBody>
          <a:bodyPr anchor="ctr">
            <a:noAutofit/>
          </a:bodyPr>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ED3F75D4-34C6-42FD-A737-296E55EC709F}"/>
              </a:ext>
            </a:extLst>
          </p:cNvPr>
          <p:cNvSpPr>
            <a:spLocks noGrp="1"/>
          </p:cNvSpPr>
          <p:nvPr>
            <p:ph type="pic" idx="1"/>
          </p:nvPr>
        </p:nvSpPr>
        <p:spPr>
          <a:xfrm>
            <a:off x="5183188" y="1743075"/>
            <a:ext cx="6172200" cy="4117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F53056-4599-4D03-B73E-38BA63801E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1DF887-5BB3-40E5-AC4D-D7101E5ADC47}"/>
              </a:ext>
            </a:extLst>
          </p:cNvPr>
          <p:cNvSpPr>
            <a:spLocks noGrp="1"/>
          </p:cNvSpPr>
          <p:nvPr>
            <p:ph type="dt" sz="half" idx="10"/>
          </p:nvPr>
        </p:nvSpPr>
        <p:spPr/>
        <p:txBody>
          <a:bodyPr/>
          <a:lstStyle/>
          <a:p>
            <a:fld id="{3B566F6E-E3CC-4333-8A52-278803319540}" type="datetimeFigureOut">
              <a:rPr lang="en-US" smtClean="0"/>
              <a:t>8/12/2020</a:t>
            </a:fld>
            <a:endParaRPr lang="en-US"/>
          </a:p>
        </p:txBody>
      </p:sp>
      <p:sp>
        <p:nvSpPr>
          <p:cNvPr id="6" name="Footer Placeholder 5">
            <a:extLst>
              <a:ext uri="{FF2B5EF4-FFF2-40B4-BE49-F238E27FC236}">
                <a16:creationId xmlns:a16="http://schemas.microsoft.com/office/drawing/2014/main" id="{AC124A01-6697-42FC-90DC-B0EFE1E3C0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8DCCA5-3D44-4EFE-9FE4-9C9C2E0FC3AC}"/>
              </a:ext>
            </a:extLst>
          </p:cNvPr>
          <p:cNvSpPr>
            <a:spLocks noGrp="1"/>
          </p:cNvSpPr>
          <p:nvPr>
            <p:ph type="sldNum" sz="quarter" idx="12"/>
          </p:nvPr>
        </p:nvSpPr>
        <p:spPr/>
        <p:txBody>
          <a:bodyPr/>
          <a:lstStyle/>
          <a:p>
            <a:fld id="{4BF88273-D389-4A59-BBC7-DF5F9B3F3906}" type="slidenum">
              <a:rPr lang="en-US" smtClean="0"/>
              <a:t>‹#›</a:t>
            </a:fld>
            <a:endParaRPr lang="en-US"/>
          </a:p>
        </p:txBody>
      </p:sp>
    </p:spTree>
    <p:extLst>
      <p:ext uri="{BB962C8B-B14F-4D97-AF65-F5344CB8AC3E}">
        <p14:creationId xmlns:p14="http://schemas.microsoft.com/office/powerpoint/2010/main" val="397024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6C8376-1E3C-48E7-B506-09A644E7D23C}"/>
              </a:ext>
            </a:extLst>
          </p:cNvPr>
          <p:cNvSpPr>
            <a:spLocks noGrp="1"/>
          </p:cNvSpPr>
          <p:nvPr>
            <p:ph type="title"/>
          </p:nvPr>
        </p:nvSpPr>
        <p:spPr>
          <a:xfrm>
            <a:off x="838200" y="91440"/>
            <a:ext cx="10515600" cy="66751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1872482-E28A-488C-8E11-454B9E5772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D8DB9E5-6663-4B70-8087-7AC71A998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66F6E-E3CC-4333-8A52-278803319540}" type="datetimeFigureOut">
              <a:rPr lang="en-US" smtClean="0"/>
              <a:t>8/12/2020</a:t>
            </a:fld>
            <a:endParaRPr lang="en-US"/>
          </a:p>
        </p:txBody>
      </p:sp>
      <p:sp>
        <p:nvSpPr>
          <p:cNvPr id="5" name="Footer Placeholder 4">
            <a:extLst>
              <a:ext uri="{FF2B5EF4-FFF2-40B4-BE49-F238E27FC236}">
                <a16:creationId xmlns:a16="http://schemas.microsoft.com/office/drawing/2014/main" id="{4EC42586-C3EA-48F6-9AD7-57B5CF996A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F7D304-D127-474F-94E7-52BE678934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F88273-D389-4A59-BBC7-DF5F9B3F3906}" type="slidenum">
              <a:rPr lang="en-US" smtClean="0"/>
              <a:t>‹#›</a:t>
            </a:fld>
            <a:endParaRPr lang="en-US"/>
          </a:p>
        </p:txBody>
      </p:sp>
    </p:spTree>
    <p:extLst>
      <p:ext uri="{BB962C8B-B14F-4D97-AF65-F5344CB8AC3E}">
        <p14:creationId xmlns:p14="http://schemas.microsoft.com/office/powerpoint/2010/main" val="2316554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6033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6033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6033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6033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6033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6033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positivediscipline.com/articles/how-do-you-motivate-teen-yes-it-possibl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pixabay.com/en/question-board-chalk-school-1262378/"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1AB2B-BAFE-4B3A-8A0D-A8317C88E9AB}"/>
              </a:ext>
            </a:extLst>
          </p:cNvPr>
          <p:cNvSpPr>
            <a:spLocks noGrp="1"/>
          </p:cNvSpPr>
          <p:nvPr>
            <p:ph type="ctrTitle"/>
          </p:nvPr>
        </p:nvSpPr>
        <p:spPr/>
        <p:txBody>
          <a:bodyPr/>
          <a:lstStyle/>
          <a:p>
            <a:r>
              <a:rPr lang="en-US" dirty="0"/>
              <a:t>Lincoln’s Challenge Academy</a:t>
            </a:r>
          </a:p>
        </p:txBody>
      </p:sp>
      <p:sp>
        <p:nvSpPr>
          <p:cNvPr id="3" name="Subtitle 2">
            <a:extLst>
              <a:ext uri="{FF2B5EF4-FFF2-40B4-BE49-F238E27FC236}">
                <a16:creationId xmlns:a16="http://schemas.microsoft.com/office/drawing/2014/main" id="{98ADFB5D-F47D-4B7D-A546-F5884F597529}"/>
              </a:ext>
            </a:extLst>
          </p:cNvPr>
          <p:cNvSpPr>
            <a:spLocks noGrp="1"/>
          </p:cNvSpPr>
          <p:nvPr>
            <p:ph type="subTitle" idx="1"/>
          </p:nvPr>
        </p:nvSpPr>
        <p:spPr/>
        <p:txBody>
          <a:bodyPr/>
          <a:lstStyle/>
          <a:p>
            <a:r>
              <a:rPr lang="en-US" dirty="0"/>
              <a:t>Parent Orientation </a:t>
            </a:r>
          </a:p>
          <a:p>
            <a:r>
              <a:rPr lang="en-US" dirty="0"/>
              <a:t>ARE </a:t>
            </a:r>
            <a:r>
              <a:rPr lang="en-US" sz="3200" dirty="0"/>
              <a:t>YOU</a:t>
            </a:r>
            <a:r>
              <a:rPr lang="en-US" dirty="0"/>
              <a:t> UP FOR THE </a:t>
            </a:r>
          </a:p>
          <a:p>
            <a:r>
              <a:rPr lang="en-US" dirty="0"/>
              <a:t>CHALLENGE</a:t>
            </a:r>
          </a:p>
        </p:txBody>
      </p:sp>
    </p:spTree>
    <p:extLst>
      <p:ext uri="{BB962C8B-B14F-4D97-AF65-F5344CB8AC3E}">
        <p14:creationId xmlns:p14="http://schemas.microsoft.com/office/powerpoint/2010/main" val="941282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1C984-90F2-42D1-B5AA-728AA6F7C706}"/>
              </a:ext>
            </a:extLst>
          </p:cNvPr>
          <p:cNvSpPr>
            <a:spLocks noGrp="1"/>
          </p:cNvSpPr>
          <p:nvPr>
            <p:ph type="title"/>
          </p:nvPr>
        </p:nvSpPr>
        <p:spPr/>
        <p:txBody>
          <a:bodyPr>
            <a:normAutofit fontScale="90000"/>
          </a:bodyPr>
          <a:lstStyle/>
          <a:p>
            <a:r>
              <a:rPr lang="en-US" dirty="0"/>
              <a:t>Tips on Enforcing the Rule</a:t>
            </a:r>
          </a:p>
        </p:txBody>
      </p:sp>
      <p:sp>
        <p:nvSpPr>
          <p:cNvPr id="3" name="Content Placeholder 2">
            <a:extLst>
              <a:ext uri="{FF2B5EF4-FFF2-40B4-BE49-F238E27FC236}">
                <a16:creationId xmlns:a16="http://schemas.microsoft.com/office/drawing/2014/main" id="{D1CD01A8-AE4D-474F-85BB-0CF6E012242A}"/>
              </a:ext>
            </a:extLst>
          </p:cNvPr>
          <p:cNvSpPr>
            <a:spLocks noGrp="1"/>
          </p:cNvSpPr>
          <p:nvPr>
            <p:ph idx="1"/>
          </p:nvPr>
        </p:nvSpPr>
        <p:spPr/>
        <p:txBody>
          <a:bodyPr>
            <a:normAutofit fontScale="92500" lnSpcReduction="20000"/>
          </a:bodyPr>
          <a:lstStyle/>
          <a:p>
            <a:r>
              <a:rPr lang="en-US" sz="2400" dirty="0"/>
              <a:t>Ensure the rules and consequences are clearly communicated and understood before you enforce them.</a:t>
            </a:r>
          </a:p>
          <a:p>
            <a:endParaRPr lang="en-US" sz="2400" dirty="0"/>
          </a:p>
          <a:p>
            <a:endParaRPr lang="en-US" sz="2400" dirty="0"/>
          </a:p>
          <a:p>
            <a:r>
              <a:rPr lang="en-US" sz="2400" dirty="0"/>
              <a:t>Be practical with consequences- Make sure they are relevant to the rules.</a:t>
            </a:r>
          </a:p>
          <a:p>
            <a:endParaRPr lang="en-US" sz="2400" dirty="0"/>
          </a:p>
          <a:p>
            <a:endParaRPr lang="en-US" sz="2400" dirty="0"/>
          </a:p>
          <a:p>
            <a:r>
              <a:rPr lang="en-US" sz="2400" dirty="0"/>
              <a:t>Be consistent in applying consequences. </a:t>
            </a:r>
          </a:p>
          <a:p>
            <a:endParaRPr lang="en-US" sz="2400" dirty="0"/>
          </a:p>
          <a:p>
            <a:endParaRPr lang="en-US" sz="2400" dirty="0"/>
          </a:p>
          <a:p>
            <a:r>
              <a:rPr lang="en-US" sz="2400" dirty="0"/>
              <a:t>Listen to their concerns, don’t argue about the rules or consequences and adjust them </a:t>
            </a:r>
            <a:r>
              <a:rPr lang="en-US" sz="2400" b="1" u="sng" dirty="0"/>
              <a:t>where and if you feel necessary</a:t>
            </a:r>
            <a:r>
              <a:rPr lang="en-US" sz="2400" dirty="0"/>
              <a:t>, to make them more effective. </a:t>
            </a:r>
          </a:p>
        </p:txBody>
      </p:sp>
    </p:spTree>
    <p:extLst>
      <p:ext uri="{BB962C8B-B14F-4D97-AF65-F5344CB8AC3E}">
        <p14:creationId xmlns:p14="http://schemas.microsoft.com/office/powerpoint/2010/main" val="4223586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9D440-8AB7-4589-9681-F72B09BD1607}"/>
              </a:ext>
            </a:extLst>
          </p:cNvPr>
          <p:cNvSpPr>
            <a:spLocks noGrp="1"/>
          </p:cNvSpPr>
          <p:nvPr>
            <p:ph type="title"/>
          </p:nvPr>
        </p:nvSpPr>
        <p:spPr/>
        <p:txBody>
          <a:bodyPr>
            <a:normAutofit fontScale="90000"/>
          </a:bodyPr>
          <a:lstStyle/>
          <a:p>
            <a:r>
              <a:rPr lang="en-US" dirty="0"/>
              <a:t>Choosing Consequences</a:t>
            </a:r>
          </a:p>
        </p:txBody>
      </p:sp>
      <p:sp>
        <p:nvSpPr>
          <p:cNvPr id="3" name="Content Placeholder 2">
            <a:extLst>
              <a:ext uri="{FF2B5EF4-FFF2-40B4-BE49-F238E27FC236}">
                <a16:creationId xmlns:a16="http://schemas.microsoft.com/office/drawing/2014/main" id="{FFD2D7FC-A6C2-4CCE-A791-591CD6C74FF4}"/>
              </a:ext>
            </a:extLst>
          </p:cNvPr>
          <p:cNvSpPr>
            <a:spLocks noGrp="1"/>
          </p:cNvSpPr>
          <p:nvPr>
            <p:ph idx="1"/>
          </p:nvPr>
        </p:nvSpPr>
        <p:spPr/>
        <p:txBody>
          <a:bodyPr>
            <a:normAutofit fontScale="92500" lnSpcReduction="10000"/>
          </a:bodyPr>
          <a:lstStyle/>
          <a:p>
            <a:pPr marL="0" indent="0" algn="ctr">
              <a:buNone/>
            </a:pPr>
            <a:r>
              <a:rPr lang="en-US" dirty="0"/>
              <a:t>Privilege = Motivation</a:t>
            </a:r>
          </a:p>
          <a:p>
            <a:pPr marL="0" indent="0">
              <a:buNone/>
            </a:pPr>
            <a:r>
              <a:rPr lang="en-US" dirty="0"/>
              <a:t>Making effective consequences will assist with compliance. In order to do that you must understand what motivates/interest your teen.</a:t>
            </a:r>
          </a:p>
          <a:p>
            <a:pPr marL="0" indent="0">
              <a:buNone/>
            </a:pPr>
            <a:r>
              <a:rPr lang="en-US" dirty="0"/>
              <a:t>Examples:</a:t>
            </a:r>
          </a:p>
          <a:p>
            <a:pPr marL="0" indent="0">
              <a:buNone/>
            </a:pPr>
            <a:r>
              <a:rPr lang="en-US" dirty="0"/>
              <a:t>Phones</a:t>
            </a:r>
          </a:p>
          <a:p>
            <a:pPr marL="0" indent="0">
              <a:buNone/>
            </a:pPr>
            <a:r>
              <a:rPr lang="en-US" dirty="0"/>
              <a:t>Spending time w/ opposite sex</a:t>
            </a:r>
          </a:p>
          <a:p>
            <a:pPr marL="0" indent="0">
              <a:buNone/>
            </a:pPr>
            <a:r>
              <a:rPr lang="en-US" dirty="0"/>
              <a:t>Friends</a:t>
            </a:r>
          </a:p>
          <a:p>
            <a:pPr marL="0" indent="0">
              <a:buNone/>
            </a:pPr>
            <a:r>
              <a:rPr lang="en-US" dirty="0"/>
              <a:t>Sports</a:t>
            </a:r>
          </a:p>
          <a:p>
            <a:pPr marL="0" indent="0">
              <a:buNone/>
            </a:pPr>
            <a:r>
              <a:rPr lang="en-US" dirty="0"/>
              <a:t>Game systems</a:t>
            </a:r>
          </a:p>
          <a:p>
            <a:pPr marL="0" indent="0">
              <a:buNone/>
            </a:pPr>
            <a:r>
              <a:rPr lang="en-US" dirty="0"/>
              <a:t>Fun activities</a:t>
            </a:r>
          </a:p>
        </p:txBody>
      </p:sp>
    </p:spTree>
    <p:extLst>
      <p:ext uri="{BB962C8B-B14F-4D97-AF65-F5344CB8AC3E}">
        <p14:creationId xmlns:p14="http://schemas.microsoft.com/office/powerpoint/2010/main" val="3470619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24B6E-CFF7-4F0E-969F-75A4826B7392}"/>
              </a:ext>
            </a:extLst>
          </p:cNvPr>
          <p:cNvSpPr>
            <a:spLocks noGrp="1"/>
          </p:cNvSpPr>
          <p:nvPr>
            <p:ph type="title"/>
          </p:nvPr>
        </p:nvSpPr>
        <p:spPr/>
        <p:txBody>
          <a:bodyPr>
            <a:normAutofit fontScale="90000"/>
          </a:bodyPr>
          <a:lstStyle/>
          <a:p>
            <a:r>
              <a:rPr lang="en-US" dirty="0"/>
              <a:t>What if the Consequences Still Aren’t Working??</a:t>
            </a:r>
          </a:p>
        </p:txBody>
      </p:sp>
      <p:sp>
        <p:nvSpPr>
          <p:cNvPr id="3" name="Content Placeholder 2">
            <a:extLst>
              <a:ext uri="{FF2B5EF4-FFF2-40B4-BE49-F238E27FC236}">
                <a16:creationId xmlns:a16="http://schemas.microsoft.com/office/drawing/2014/main" id="{128EAEDB-7404-4CFA-B566-FCA1EF033469}"/>
              </a:ext>
            </a:extLst>
          </p:cNvPr>
          <p:cNvSpPr>
            <a:spLocks noGrp="1"/>
          </p:cNvSpPr>
          <p:nvPr>
            <p:ph idx="1"/>
          </p:nvPr>
        </p:nvSpPr>
        <p:spPr>
          <a:xfrm>
            <a:off x="838200" y="2107769"/>
            <a:ext cx="10515600" cy="4069194"/>
          </a:xfrm>
        </p:spPr>
        <p:txBody>
          <a:bodyPr>
            <a:normAutofit lnSpcReduction="10000"/>
          </a:bodyPr>
          <a:lstStyle/>
          <a:p>
            <a:r>
              <a:rPr lang="en-US" sz="1600" dirty="0"/>
              <a:t>Don’t Show Disgust or Disdain</a:t>
            </a:r>
          </a:p>
          <a:p>
            <a:pPr marL="0" indent="0">
              <a:buNone/>
            </a:pPr>
            <a:r>
              <a:rPr lang="en-US" sz="1600" dirty="0"/>
              <a:t>Be consistent and firm, you should never be sarcastic with your teen because it’s wounding. What you’re trying to do is raise someone who can function, not somebody who feels they’re a constant disappointment to you. It’s very important to shape your behavior so that your teen knows you’re not taking his mistakes personally. </a:t>
            </a:r>
            <a:r>
              <a:rPr lang="en-US" sz="1600" b="1" dirty="0"/>
              <a:t>Remember</a:t>
            </a:r>
            <a:r>
              <a:rPr lang="en-US" sz="1600" dirty="0"/>
              <a:t>, the look on your face and the tone of your voice communicates a lot more to your teen than your words do. Positive regard is critical for getting your message across.</a:t>
            </a:r>
          </a:p>
          <a:p>
            <a:r>
              <a:rPr lang="en-US" sz="1600" dirty="0"/>
              <a:t>Don’t Teach Your Child How to “Do Time”</a:t>
            </a:r>
          </a:p>
          <a:p>
            <a:pPr marL="0" indent="0">
              <a:buNone/>
            </a:pPr>
            <a:r>
              <a:rPr lang="en-US" sz="1600" dirty="0"/>
              <a:t>Always try to make your consequences task-oriented, not time-oriented. So if your teen loses his video game privileges for 24 hours, he should be doing something within that time frame that helps him improve his behavior. Many parents believe the key to making consequences effective is to get a bigger hammer, but that’s not a sound teaching method. And it’s ineffective.</a:t>
            </a:r>
          </a:p>
          <a:p>
            <a:r>
              <a:rPr lang="en-US" sz="1600" dirty="0"/>
              <a:t>Talk to Your Teen About Effective Problem-Solving</a:t>
            </a:r>
          </a:p>
          <a:p>
            <a:pPr marL="0" indent="0">
              <a:buNone/>
            </a:pPr>
            <a:r>
              <a:rPr lang="en-US" sz="1600" dirty="0"/>
              <a:t>It’s vitally important to have problem-solving conversations with your teen after an incident has occurred. Conversations like these are how you get your teen to think about alternative solutions other than acting out.</a:t>
            </a:r>
          </a:p>
          <a:p>
            <a:pPr marL="0" indent="0">
              <a:buNone/>
            </a:pPr>
            <a:r>
              <a:rPr lang="en-US" sz="1600" b="1" dirty="0"/>
              <a:t>Look at it this way: we all get frustrated, we all get angry, and we all get anxious. But everyone has to learn to deal with those feelings appropriately. And a problem-solving conversation is the most effective way to talk with your teen about change.</a:t>
            </a:r>
          </a:p>
        </p:txBody>
      </p:sp>
      <p:sp>
        <p:nvSpPr>
          <p:cNvPr id="4" name="Rectangle 3">
            <a:extLst>
              <a:ext uri="{FF2B5EF4-FFF2-40B4-BE49-F238E27FC236}">
                <a16:creationId xmlns:a16="http://schemas.microsoft.com/office/drawing/2014/main" id="{D7C42197-C64E-4859-9556-AE2D38D4E4EB}"/>
              </a:ext>
            </a:extLst>
          </p:cNvPr>
          <p:cNvSpPr/>
          <p:nvPr/>
        </p:nvSpPr>
        <p:spPr>
          <a:xfrm>
            <a:off x="188562" y="1116274"/>
            <a:ext cx="8939939" cy="923330"/>
          </a:xfrm>
          <a:prstGeom prst="rect">
            <a:avLst/>
          </a:prstGeom>
        </p:spPr>
        <p:txBody>
          <a:bodyPr wrap="square">
            <a:spAutoFit/>
          </a:bodyPr>
          <a:lstStyle/>
          <a:p>
            <a:r>
              <a:rPr lang="en-US" dirty="0"/>
              <a:t>When teens are faced with something unpleasant, they’ll often act like it doesn’t matter to them. When your teen says, “I don’t care,” or seems unaffected when you give him a consequence, what he’s really saying is, “You can’t hurt me.” So what can you do?</a:t>
            </a:r>
          </a:p>
        </p:txBody>
      </p:sp>
    </p:spTree>
    <p:extLst>
      <p:ext uri="{BB962C8B-B14F-4D97-AF65-F5344CB8AC3E}">
        <p14:creationId xmlns:p14="http://schemas.microsoft.com/office/powerpoint/2010/main" val="3387989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412CE-9B11-4AB5-8EB6-0102B57B29BC}"/>
              </a:ext>
            </a:extLst>
          </p:cNvPr>
          <p:cNvSpPr>
            <a:spLocks noGrp="1"/>
          </p:cNvSpPr>
          <p:nvPr>
            <p:ph type="title"/>
          </p:nvPr>
        </p:nvSpPr>
        <p:spPr/>
        <p:txBody>
          <a:bodyPr>
            <a:normAutofit fontScale="90000"/>
          </a:bodyPr>
          <a:lstStyle/>
          <a:p>
            <a:r>
              <a:rPr lang="en-US" dirty="0"/>
              <a:t>As the Cadet Change…</a:t>
            </a:r>
          </a:p>
        </p:txBody>
      </p:sp>
      <p:sp>
        <p:nvSpPr>
          <p:cNvPr id="3" name="Content Placeholder 2">
            <a:extLst>
              <a:ext uri="{FF2B5EF4-FFF2-40B4-BE49-F238E27FC236}">
                <a16:creationId xmlns:a16="http://schemas.microsoft.com/office/drawing/2014/main" id="{72595B62-3285-4B82-8753-1B6666989712}"/>
              </a:ext>
            </a:extLst>
          </p:cNvPr>
          <p:cNvSpPr>
            <a:spLocks noGrp="1"/>
          </p:cNvSpPr>
          <p:nvPr>
            <p:ph idx="1"/>
          </p:nvPr>
        </p:nvSpPr>
        <p:spPr/>
        <p:txBody>
          <a:bodyPr>
            <a:normAutofit lnSpcReduction="10000"/>
          </a:bodyPr>
          <a:lstStyle/>
          <a:p>
            <a:pPr marL="0" indent="0">
              <a:buNone/>
            </a:pPr>
            <a:r>
              <a:rPr lang="en-US" dirty="0"/>
              <a:t>Cadets work hard everyday to continue to make positive changes in their lives. They have adequate structure and a disciplined way of life now. They enjoy schedules and positive expectations, they also enjoy responsibility. Cadets look forward to coming home to something different than when they left. If you don’t know what they would like to be different, just ask them.</a:t>
            </a:r>
          </a:p>
          <a:p>
            <a:pPr>
              <a:buFont typeface="Wingdings" panose="05000000000000000000" pitchFamily="2" charset="2"/>
              <a:buChar char="§"/>
            </a:pPr>
            <a:r>
              <a:rPr lang="en-US" dirty="0"/>
              <a:t>Maybe more structure and discipline at home.</a:t>
            </a:r>
          </a:p>
          <a:p>
            <a:pPr>
              <a:buFont typeface="Wingdings" panose="05000000000000000000" pitchFamily="2" charset="2"/>
              <a:buChar char="§"/>
            </a:pPr>
            <a:r>
              <a:rPr lang="en-US" dirty="0"/>
              <a:t>Maybe a regular schedule.</a:t>
            </a:r>
          </a:p>
          <a:p>
            <a:pPr>
              <a:buFont typeface="Wingdings" panose="05000000000000000000" pitchFamily="2" charset="2"/>
              <a:buChar char="§"/>
            </a:pPr>
            <a:r>
              <a:rPr lang="en-US" dirty="0"/>
              <a:t>Maybe more one-on-one time.</a:t>
            </a:r>
          </a:p>
          <a:p>
            <a:pPr>
              <a:buFont typeface="Wingdings" panose="05000000000000000000" pitchFamily="2" charset="2"/>
              <a:buChar char="§"/>
            </a:pPr>
            <a:r>
              <a:rPr lang="en-US" dirty="0"/>
              <a:t>Maybe more responsibility/trust in their abilities. </a:t>
            </a:r>
          </a:p>
        </p:txBody>
      </p:sp>
    </p:spTree>
    <p:extLst>
      <p:ext uri="{BB962C8B-B14F-4D97-AF65-F5344CB8AC3E}">
        <p14:creationId xmlns:p14="http://schemas.microsoft.com/office/powerpoint/2010/main" val="1806527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0B9BF-4DB0-47A9-92FE-1A6C60BC2D2A}"/>
              </a:ext>
            </a:extLst>
          </p:cNvPr>
          <p:cNvSpPr>
            <a:spLocks noGrp="1"/>
          </p:cNvSpPr>
          <p:nvPr>
            <p:ph type="title"/>
          </p:nvPr>
        </p:nvSpPr>
        <p:spPr/>
        <p:txBody>
          <a:bodyPr>
            <a:normAutofit fontScale="90000"/>
          </a:bodyPr>
          <a:lstStyle/>
          <a:p>
            <a:r>
              <a:rPr lang="en-US" dirty="0"/>
              <a:t>…So Parents Must</a:t>
            </a:r>
          </a:p>
        </p:txBody>
      </p:sp>
      <p:sp>
        <p:nvSpPr>
          <p:cNvPr id="3" name="Content Placeholder 2">
            <a:extLst>
              <a:ext uri="{FF2B5EF4-FFF2-40B4-BE49-F238E27FC236}">
                <a16:creationId xmlns:a16="http://schemas.microsoft.com/office/drawing/2014/main" id="{85BB0B9D-C56D-4C23-A508-340529822365}"/>
              </a:ext>
            </a:extLst>
          </p:cNvPr>
          <p:cNvSpPr>
            <a:spLocks noGrp="1"/>
          </p:cNvSpPr>
          <p:nvPr>
            <p:ph idx="1"/>
          </p:nvPr>
        </p:nvSpPr>
        <p:spPr>
          <a:xfrm>
            <a:off x="838200" y="1624146"/>
            <a:ext cx="10515600" cy="4940935"/>
          </a:xfrm>
        </p:spPr>
        <p:txBody>
          <a:bodyPr/>
          <a:lstStyle/>
          <a:p>
            <a:r>
              <a:rPr lang="en-US" dirty="0"/>
              <a:t>Enhance the structure at home, set schedules (to include yourself and family time)</a:t>
            </a:r>
          </a:p>
          <a:p>
            <a:r>
              <a:rPr lang="en-US" dirty="0"/>
              <a:t>Create rules and consequences and hold everyone accountable(including yourself)</a:t>
            </a:r>
          </a:p>
          <a:p>
            <a:r>
              <a:rPr lang="en-US" dirty="0"/>
              <a:t>Ask your cadet, how can “</a:t>
            </a:r>
            <a:r>
              <a:rPr lang="en-US" b="1" dirty="0"/>
              <a:t>I”</a:t>
            </a:r>
            <a:r>
              <a:rPr lang="en-US" dirty="0"/>
              <a:t> change to help you stay on track:</a:t>
            </a:r>
          </a:p>
          <a:p>
            <a:pPr lvl="1"/>
            <a:r>
              <a:rPr lang="en-US" dirty="0"/>
              <a:t>Stop smoking/drinking</a:t>
            </a:r>
          </a:p>
          <a:p>
            <a:pPr lvl="1"/>
            <a:r>
              <a:rPr lang="en-US" dirty="0"/>
              <a:t>More focus on family quality time </a:t>
            </a:r>
          </a:p>
          <a:p>
            <a:pPr lvl="1"/>
            <a:r>
              <a:rPr lang="en-US" dirty="0"/>
              <a:t>Less arguments</a:t>
            </a:r>
          </a:p>
          <a:p>
            <a:pPr lvl="1"/>
            <a:r>
              <a:rPr lang="en-US" dirty="0"/>
              <a:t>Listen to them better  or more</a:t>
            </a:r>
          </a:p>
          <a:p>
            <a:pPr lvl="1"/>
            <a:r>
              <a:rPr lang="en-US" dirty="0"/>
              <a:t>Judge them less</a:t>
            </a:r>
          </a:p>
          <a:p>
            <a:pPr lvl="1"/>
            <a:r>
              <a:rPr lang="en-US" dirty="0"/>
              <a:t>Trust them more</a:t>
            </a:r>
          </a:p>
          <a:p>
            <a:pPr lvl="1"/>
            <a:endParaRPr lang="en-US" dirty="0"/>
          </a:p>
        </p:txBody>
      </p:sp>
    </p:spTree>
    <p:extLst>
      <p:ext uri="{BB962C8B-B14F-4D97-AF65-F5344CB8AC3E}">
        <p14:creationId xmlns:p14="http://schemas.microsoft.com/office/powerpoint/2010/main" val="3136774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03B91-8020-4AED-8E05-C616E9E8C693}"/>
              </a:ext>
            </a:extLst>
          </p:cNvPr>
          <p:cNvSpPr>
            <a:spLocks noGrp="1"/>
          </p:cNvSpPr>
          <p:nvPr>
            <p:ph type="title"/>
          </p:nvPr>
        </p:nvSpPr>
        <p:spPr/>
        <p:txBody>
          <a:bodyPr>
            <a:normAutofit fontScale="90000"/>
          </a:bodyPr>
          <a:lstStyle/>
          <a:p>
            <a:r>
              <a:rPr lang="en-US" dirty="0"/>
              <a:t>Motivating Your Cadet</a:t>
            </a:r>
          </a:p>
        </p:txBody>
      </p:sp>
      <p:sp>
        <p:nvSpPr>
          <p:cNvPr id="3" name="Content Placeholder 2">
            <a:extLst>
              <a:ext uri="{FF2B5EF4-FFF2-40B4-BE49-F238E27FC236}">
                <a16:creationId xmlns:a16="http://schemas.microsoft.com/office/drawing/2014/main" id="{88D7E274-FE28-42F9-8022-BF10C269AF17}"/>
              </a:ext>
            </a:extLst>
          </p:cNvPr>
          <p:cNvSpPr>
            <a:spLocks noGrp="1"/>
          </p:cNvSpPr>
          <p:nvPr>
            <p:ph idx="1"/>
          </p:nvPr>
        </p:nvSpPr>
        <p:spPr/>
        <p:txBody>
          <a:bodyPr>
            <a:normAutofit/>
          </a:bodyPr>
          <a:lstStyle/>
          <a:p>
            <a:pPr marL="0" indent="0">
              <a:buNone/>
            </a:pPr>
            <a:r>
              <a:rPr lang="en-US" sz="2000" dirty="0"/>
              <a:t>Parents feel they are responsible for their teens choices, when actually the teen is responsible for their own choices. Parents have the bad habit of trying to control teens, this creates short-term compliance and does not inspire motivation. How you approach motivation will make all of the difference. </a:t>
            </a:r>
          </a:p>
          <a:p>
            <a:pPr marL="0" indent="0">
              <a:buNone/>
            </a:pPr>
            <a:r>
              <a:rPr lang="en-US" sz="2000" dirty="0"/>
              <a:t>Here are some examples of ways to motivate your teen:</a:t>
            </a:r>
          </a:p>
          <a:p>
            <a:pPr>
              <a:buFont typeface="Wingdings" panose="05000000000000000000" pitchFamily="2" charset="2"/>
              <a:buChar char="q"/>
            </a:pPr>
            <a:r>
              <a:rPr lang="en-US" sz="2000" dirty="0"/>
              <a:t>Compliments</a:t>
            </a:r>
          </a:p>
          <a:p>
            <a:pPr>
              <a:buFont typeface="Wingdings" panose="05000000000000000000" pitchFamily="2" charset="2"/>
              <a:buChar char="q"/>
            </a:pPr>
            <a:r>
              <a:rPr lang="en-US" sz="2000" dirty="0"/>
              <a:t>Humor</a:t>
            </a:r>
          </a:p>
          <a:p>
            <a:pPr>
              <a:buFont typeface="Wingdings" panose="05000000000000000000" pitchFamily="2" charset="2"/>
              <a:buChar char="q"/>
            </a:pPr>
            <a:r>
              <a:rPr lang="en-US" sz="2000" dirty="0"/>
              <a:t>Motivation Through Involvement</a:t>
            </a:r>
          </a:p>
          <a:p>
            <a:pPr>
              <a:buFont typeface="Wingdings" panose="05000000000000000000" pitchFamily="2" charset="2"/>
              <a:buChar char="q"/>
            </a:pPr>
            <a:r>
              <a:rPr lang="en-US" sz="2000" dirty="0"/>
              <a:t>Follow-Through</a:t>
            </a:r>
          </a:p>
          <a:p>
            <a:pPr>
              <a:buFont typeface="Wingdings" panose="05000000000000000000" pitchFamily="2" charset="2"/>
              <a:buChar char="q"/>
            </a:pPr>
            <a:r>
              <a:rPr lang="en-US" sz="2000" dirty="0"/>
              <a:t>Make A Deal and Using Collateral</a:t>
            </a:r>
          </a:p>
        </p:txBody>
      </p:sp>
    </p:spTree>
    <p:extLst>
      <p:ext uri="{BB962C8B-B14F-4D97-AF65-F5344CB8AC3E}">
        <p14:creationId xmlns:p14="http://schemas.microsoft.com/office/powerpoint/2010/main" val="343774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C7E7F-55C7-4A62-A989-8E8A4D23D60E}"/>
              </a:ext>
            </a:extLst>
          </p:cNvPr>
          <p:cNvSpPr>
            <a:spLocks noGrp="1"/>
          </p:cNvSpPr>
          <p:nvPr>
            <p:ph type="title"/>
          </p:nvPr>
        </p:nvSpPr>
        <p:spPr/>
        <p:txBody>
          <a:bodyPr>
            <a:normAutofit fontScale="90000"/>
          </a:bodyPr>
          <a:lstStyle/>
          <a:p>
            <a:r>
              <a:rPr lang="en-US" dirty="0"/>
              <a:t>How We Think</a:t>
            </a:r>
          </a:p>
        </p:txBody>
      </p:sp>
      <p:sp>
        <p:nvSpPr>
          <p:cNvPr id="3" name="Content Placeholder 2">
            <a:extLst>
              <a:ext uri="{FF2B5EF4-FFF2-40B4-BE49-F238E27FC236}">
                <a16:creationId xmlns:a16="http://schemas.microsoft.com/office/drawing/2014/main" id="{26FC4FFA-654A-4DAA-A9DF-92CF30B6E5F6}"/>
              </a:ext>
            </a:extLst>
          </p:cNvPr>
          <p:cNvSpPr>
            <a:spLocks noGrp="1"/>
          </p:cNvSpPr>
          <p:nvPr>
            <p:ph idx="1"/>
          </p:nvPr>
        </p:nvSpPr>
        <p:spPr>
          <a:xfrm>
            <a:off x="838200" y="1286359"/>
            <a:ext cx="10515600" cy="4890604"/>
          </a:xfrm>
        </p:spPr>
        <p:txBody>
          <a:bodyPr>
            <a:normAutofit/>
          </a:bodyPr>
          <a:lstStyle/>
          <a:p>
            <a:pPr marL="0" indent="0" algn="ctr">
              <a:buNone/>
            </a:pPr>
            <a:r>
              <a:rPr lang="en-US" sz="2400" b="1" dirty="0"/>
              <a:t>We all think differently- and remember differently too</a:t>
            </a:r>
            <a:r>
              <a:rPr lang="en-US" sz="2400" dirty="0"/>
              <a:t>. </a:t>
            </a:r>
          </a:p>
          <a:p>
            <a:pPr marL="0" indent="0">
              <a:buNone/>
            </a:pPr>
            <a:r>
              <a:rPr lang="en-US" sz="2400" b="1" dirty="0"/>
              <a:t>How teens think</a:t>
            </a:r>
            <a:r>
              <a:rPr lang="en-US" sz="2400" dirty="0"/>
              <a:t>: They don’t imagine themselves very far into the future, or foresee how their actions lead to future circumstances. They tend to think about how things affect them now. </a:t>
            </a:r>
          </a:p>
          <a:p>
            <a:pPr marL="0" indent="0">
              <a:buNone/>
            </a:pPr>
            <a:endParaRPr lang="en-US" sz="2400" dirty="0"/>
          </a:p>
          <a:p>
            <a:pPr marL="0" indent="0">
              <a:buNone/>
            </a:pPr>
            <a:r>
              <a:rPr lang="en-US" sz="2400" b="1" dirty="0"/>
              <a:t>How Adults think</a:t>
            </a:r>
            <a:r>
              <a:rPr lang="en-US" sz="2400" dirty="0"/>
              <a:t>: Adults on the other hand see complexity. We can see into the future, and understand how things that offer immediate pleasure might have long term consequences. We see shades of grey, and even enjoy thinking about nuance. This is called abstract thought. Abstract thought can be highly protective to us because we are less easily manipulated and can consider the short as well as the long-term effects of our choices. </a:t>
            </a:r>
          </a:p>
        </p:txBody>
      </p:sp>
    </p:spTree>
    <p:extLst>
      <p:ext uri="{BB962C8B-B14F-4D97-AF65-F5344CB8AC3E}">
        <p14:creationId xmlns:p14="http://schemas.microsoft.com/office/powerpoint/2010/main" val="1915368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51CE1-4A12-4697-8D86-9E99814FDAE6}"/>
              </a:ext>
            </a:extLst>
          </p:cNvPr>
          <p:cNvSpPr>
            <a:spLocks noGrp="1"/>
          </p:cNvSpPr>
          <p:nvPr>
            <p:ph type="title"/>
          </p:nvPr>
        </p:nvSpPr>
        <p:spPr/>
        <p:txBody>
          <a:bodyPr>
            <a:normAutofit fontScale="90000"/>
          </a:bodyPr>
          <a:lstStyle/>
          <a:p>
            <a:r>
              <a:rPr lang="en-US" dirty="0"/>
              <a:t>Teens and Goals </a:t>
            </a:r>
          </a:p>
        </p:txBody>
      </p:sp>
      <p:sp>
        <p:nvSpPr>
          <p:cNvPr id="3" name="Content Placeholder 2">
            <a:extLst>
              <a:ext uri="{FF2B5EF4-FFF2-40B4-BE49-F238E27FC236}">
                <a16:creationId xmlns:a16="http://schemas.microsoft.com/office/drawing/2014/main" id="{4BD70F07-F09D-46BC-9882-76CBCD7AAE16}"/>
              </a:ext>
            </a:extLst>
          </p:cNvPr>
          <p:cNvSpPr>
            <a:spLocks noGrp="1"/>
          </p:cNvSpPr>
          <p:nvPr>
            <p:ph idx="1"/>
          </p:nvPr>
        </p:nvSpPr>
        <p:spPr/>
        <p:txBody>
          <a:bodyPr>
            <a:normAutofit/>
          </a:bodyPr>
          <a:lstStyle/>
          <a:p>
            <a:pPr marL="0" indent="0">
              <a:buNone/>
            </a:pPr>
            <a:r>
              <a:rPr lang="en-US" sz="2000" dirty="0"/>
              <a:t>Goal setting for teens can be daunting: teens have big ideas and big dreams, but don’t yet have the experience of breaking down and organizing a goal into steps. Goals like “Get my GED” or “Save enough money for a car” can end in disappointment or abandonment without the right guidance. </a:t>
            </a:r>
          </a:p>
          <a:p>
            <a:pPr marL="0" indent="0" algn="ctr">
              <a:buNone/>
            </a:pPr>
            <a:r>
              <a:rPr lang="en-US" sz="2000" dirty="0"/>
              <a:t>What’s the Benefit of goal setting</a:t>
            </a:r>
          </a:p>
          <a:p>
            <a:pPr marL="0" indent="0">
              <a:buNone/>
            </a:pPr>
            <a:r>
              <a:rPr lang="en-US" sz="2000" dirty="0"/>
              <a:t>Besides helping develop a growth mindset, effective goal setting creates other benefits for teens.</a:t>
            </a:r>
          </a:p>
          <a:p>
            <a:r>
              <a:rPr lang="en-US" sz="2000" dirty="0"/>
              <a:t>It teaches teens to organize time and tasks</a:t>
            </a:r>
          </a:p>
          <a:p>
            <a:r>
              <a:rPr lang="en-US" sz="2000" dirty="0"/>
              <a:t>It can increase motivation, self-efficacy, and sense of achievement</a:t>
            </a:r>
          </a:p>
          <a:p>
            <a:r>
              <a:rPr lang="en-US" sz="2000" dirty="0"/>
              <a:t>It shows teens how to use others for accountability and inspiration</a:t>
            </a:r>
          </a:p>
          <a:p>
            <a:r>
              <a:rPr lang="en-US" sz="2000" dirty="0"/>
              <a:t>It gives parents, and other adults an opportunity to partner with teens and support teens’ passions and interests</a:t>
            </a:r>
          </a:p>
          <a:p>
            <a:pPr marL="0" indent="0" algn="ctr">
              <a:buNone/>
            </a:pPr>
            <a:r>
              <a:rPr lang="en-US" sz="2000" dirty="0"/>
              <a:t>So how do you help your teen set effective goals? </a:t>
            </a:r>
          </a:p>
        </p:txBody>
      </p:sp>
    </p:spTree>
    <p:extLst>
      <p:ext uri="{BB962C8B-B14F-4D97-AF65-F5344CB8AC3E}">
        <p14:creationId xmlns:p14="http://schemas.microsoft.com/office/powerpoint/2010/main" val="1930479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B138-C74B-4CC2-8ABB-B303525AF37B}"/>
              </a:ext>
            </a:extLst>
          </p:cNvPr>
          <p:cNvSpPr>
            <a:spLocks noGrp="1"/>
          </p:cNvSpPr>
          <p:nvPr>
            <p:ph type="title"/>
          </p:nvPr>
        </p:nvSpPr>
        <p:spPr/>
        <p:txBody>
          <a:bodyPr>
            <a:normAutofit fontScale="90000"/>
          </a:bodyPr>
          <a:lstStyle/>
          <a:p>
            <a:r>
              <a:rPr lang="en-US" dirty="0"/>
              <a:t>Essential Tips to help your Teen Create Goals</a:t>
            </a:r>
          </a:p>
        </p:txBody>
      </p:sp>
      <p:sp>
        <p:nvSpPr>
          <p:cNvPr id="6" name="Content Placeholder 5">
            <a:extLst>
              <a:ext uri="{FF2B5EF4-FFF2-40B4-BE49-F238E27FC236}">
                <a16:creationId xmlns:a16="http://schemas.microsoft.com/office/drawing/2014/main" id="{09D276D8-F537-4689-A0EC-7971055708A6}"/>
              </a:ext>
            </a:extLst>
          </p:cNvPr>
          <p:cNvSpPr>
            <a:spLocks noGrp="1"/>
          </p:cNvSpPr>
          <p:nvPr>
            <p:ph idx="1"/>
          </p:nvPr>
        </p:nvSpPr>
        <p:spPr/>
        <p:txBody>
          <a:bodyPr>
            <a:normAutofit lnSpcReduction="10000"/>
          </a:bodyPr>
          <a:lstStyle/>
          <a:p>
            <a:pPr marL="514350" indent="-514350">
              <a:buFont typeface="+mj-lt"/>
              <a:buAutoNum type="arabicPeriod"/>
            </a:pPr>
            <a:r>
              <a:rPr lang="en-US" dirty="0"/>
              <a:t>Make Sure it’s Their Goal Not Yours</a:t>
            </a:r>
          </a:p>
          <a:p>
            <a:pPr marL="514350" indent="-514350">
              <a:buFont typeface="+mj-lt"/>
              <a:buAutoNum type="arabicPeriod"/>
            </a:pPr>
            <a:r>
              <a:rPr lang="en-US" dirty="0"/>
              <a:t>Partner with Them and Support Their Interests</a:t>
            </a:r>
          </a:p>
          <a:p>
            <a:pPr marL="514350" indent="-514350">
              <a:buFont typeface="+mj-lt"/>
              <a:buAutoNum type="arabicPeriod"/>
            </a:pPr>
            <a:r>
              <a:rPr lang="en-US" dirty="0"/>
              <a:t>Introduce Goal Setting as a Tool to Support Their Dreams</a:t>
            </a:r>
          </a:p>
          <a:p>
            <a:pPr marL="514350" indent="-514350">
              <a:buFont typeface="+mj-lt"/>
              <a:buAutoNum type="arabicPeriod"/>
            </a:pPr>
            <a:r>
              <a:rPr lang="en-US" dirty="0"/>
              <a:t>Know when Conversation About Goal Setting is Appropriate</a:t>
            </a:r>
          </a:p>
          <a:p>
            <a:pPr marL="514350" indent="-514350">
              <a:buFont typeface="+mj-lt"/>
              <a:buAutoNum type="arabicPeriod"/>
            </a:pPr>
            <a:r>
              <a:rPr lang="en-US" dirty="0"/>
              <a:t>Demonstrate They’re in Control</a:t>
            </a:r>
          </a:p>
          <a:p>
            <a:pPr marL="514350" indent="-514350">
              <a:buFont typeface="+mj-lt"/>
              <a:buAutoNum type="arabicPeriod"/>
            </a:pPr>
            <a:r>
              <a:rPr lang="en-US" dirty="0"/>
              <a:t>Help your Teen Revise Their Goal to be Specific and Measurable (S.M.A.R.T Goals)</a:t>
            </a:r>
          </a:p>
          <a:p>
            <a:pPr marL="514350" indent="-514350">
              <a:buFont typeface="+mj-lt"/>
              <a:buAutoNum type="arabicPeriod"/>
            </a:pPr>
            <a:r>
              <a:rPr lang="en-US" dirty="0"/>
              <a:t>Explain it’s About the Journey, Not the Destination</a:t>
            </a:r>
          </a:p>
          <a:p>
            <a:pPr marL="514350" indent="-514350">
              <a:buFont typeface="+mj-lt"/>
              <a:buAutoNum type="arabicPeriod"/>
            </a:pPr>
            <a:r>
              <a:rPr lang="en-US" dirty="0"/>
              <a:t>Help them See a Deeper Value and Benefit to Their Goal</a:t>
            </a:r>
          </a:p>
          <a:p>
            <a:pPr marL="514350" indent="-514350">
              <a:buFont typeface="+mj-lt"/>
              <a:buAutoNum type="arabicPeriod"/>
            </a:pPr>
            <a:endParaRPr lang="en-US" sz="1200" dirty="0"/>
          </a:p>
        </p:txBody>
      </p:sp>
    </p:spTree>
    <p:extLst>
      <p:ext uri="{BB962C8B-B14F-4D97-AF65-F5344CB8AC3E}">
        <p14:creationId xmlns:p14="http://schemas.microsoft.com/office/powerpoint/2010/main" val="1852232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DB0CC-852F-4EF4-9A73-318F1DC792A1}"/>
              </a:ext>
            </a:extLst>
          </p:cNvPr>
          <p:cNvSpPr>
            <a:spLocks noGrp="1"/>
          </p:cNvSpPr>
          <p:nvPr>
            <p:ph type="title"/>
          </p:nvPr>
        </p:nvSpPr>
        <p:spPr/>
        <p:txBody>
          <a:bodyPr>
            <a:normAutofit fontScale="90000"/>
          </a:bodyPr>
          <a:lstStyle/>
          <a:p>
            <a:r>
              <a:rPr lang="en-US" dirty="0"/>
              <a:t>Preparing home for Cadet’s Return</a:t>
            </a:r>
          </a:p>
        </p:txBody>
      </p:sp>
      <p:sp>
        <p:nvSpPr>
          <p:cNvPr id="3" name="Content Placeholder 2">
            <a:extLst>
              <a:ext uri="{FF2B5EF4-FFF2-40B4-BE49-F238E27FC236}">
                <a16:creationId xmlns:a16="http://schemas.microsoft.com/office/drawing/2014/main" id="{75703B5B-E50F-4A43-ADA8-33D4CCCA56AC}"/>
              </a:ext>
            </a:extLst>
          </p:cNvPr>
          <p:cNvSpPr>
            <a:spLocks noGrp="1"/>
          </p:cNvSpPr>
          <p:nvPr>
            <p:ph idx="1"/>
          </p:nvPr>
        </p:nvSpPr>
        <p:spPr/>
        <p:txBody>
          <a:bodyPr>
            <a:normAutofit fontScale="92500" lnSpcReduction="10000"/>
          </a:bodyPr>
          <a:lstStyle/>
          <a:p>
            <a:pPr marL="0" indent="0" algn="ctr">
              <a:buNone/>
            </a:pPr>
            <a:r>
              <a:rPr lang="en-US" sz="3600" dirty="0"/>
              <a:t>Parent Check List</a:t>
            </a:r>
            <a:endParaRPr lang="en-US" sz="1600" dirty="0"/>
          </a:p>
          <a:p>
            <a:pPr>
              <a:buFont typeface="Wingdings" panose="05000000000000000000" pitchFamily="2" charset="2"/>
              <a:buChar char="ü"/>
            </a:pPr>
            <a:r>
              <a:rPr lang="en-US" sz="1600" dirty="0"/>
              <a:t>Keep an open mind-this is a fresh start for everyone. </a:t>
            </a:r>
          </a:p>
          <a:p>
            <a:pPr>
              <a:buFont typeface="Wingdings" panose="05000000000000000000" pitchFamily="2" charset="2"/>
              <a:buChar char="ü"/>
            </a:pPr>
            <a:r>
              <a:rPr lang="en-US" sz="1600" dirty="0"/>
              <a:t>Do not treat the cadet as the person they were before </a:t>
            </a:r>
          </a:p>
          <a:p>
            <a:pPr>
              <a:buFont typeface="Wingdings" panose="05000000000000000000" pitchFamily="2" charset="2"/>
              <a:buChar char="ü"/>
            </a:pPr>
            <a:r>
              <a:rPr lang="en-US" sz="1600" dirty="0"/>
              <a:t>Don’t accept the same behavior you accepted from them before they came to LCA. </a:t>
            </a:r>
          </a:p>
          <a:p>
            <a:pPr>
              <a:buFont typeface="Wingdings" panose="05000000000000000000" pitchFamily="2" charset="2"/>
              <a:buChar char="ü"/>
            </a:pPr>
            <a:r>
              <a:rPr lang="en-US" sz="1600" dirty="0"/>
              <a:t>You the parent should keep a positive attitude and be sure you have kept your promises regarding changes at home with rules, rewards and consequences. </a:t>
            </a:r>
          </a:p>
          <a:p>
            <a:pPr>
              <a:buFont typeface="Wingdings" panose="05000000000000000000" pitchFamily="2" charset="2"/>
              <a:buChar char="ü"/>
            </a:pPr>
            <a:r>
              <a:rPr lang="en-US" sz="1600" dirty="0"/>
              <a:t>Acknowledge your cadets efforts and focus on the future. </a:t>
            </a:r>
          </a:p>
          <a:p>
            <a:pPr>
              <a:buFont typeface="Wingdings" panose="05000000000000000000" pitchFamily="2" charset="2"/>
              <a:buChar char="ü"/>
            </a:pPr>
            <a:r>
              <a:rPr lang="en-US" sz="1600" dirty="0"/>
              <a:t>And as always make sure you are holding yourself accountable as well. </a:t>
            </a:r>
          </a:p>
          <a:p>
            <a:pPr marL="0" indent="0">
              <a:buNone/>
            </a:pPr>
            <a:endParaRPr lang="en-US" dirty="0"/>
          </a:p>
          <a:p>
            <a:pPr marL="0" indent="0" algn="ctr">
              <a:buNone/>
            </a:pPr>
            <a:endParaRPr lang="en-US" b="1" dirty="0"/>
          </a:p>
          <a:p>
            <a:pPr marL="0" indent="0" algn="ctr">
              <a:buNone/>
            </a:pPr>
            <a:endParaRPr lang="en-US" b="1" dirty="0"/>
          </a:p>
          <a:p>
            <a:pPr marL="0" indent="0" algn="ctr">
              <a:buNone/>
            </a:pPr>
            <a:r>
              <a:rPr lang="en-US" b="1" dirty="0"/>
              <a:t>We the parents set the standard!</a:t>
            </a:r>
          </a:p>
        </p:txBody>
      </p:sp>
    </p:spTree>
    <p:extLst>
      <p:ext uri="{BB962C8B-B14F-4D97-AF65-F5344CB8AC3E}">
        <p14:creationId xmlns:p14="http://schemas.microsoft.com/office/powerpoint/2010/main" val="3718677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4F1D0-3D28-4065-9237-B27B6329E916}"/>
              </a:ext>
            </a:extLst>
          </p:cNvPr>
          <p:cNvSpPr>
            <a:spLocks noGrp="1"/>
          </p:cNvSpPr>
          <p:nvPr>
            <p:ph type="title"/>
          </p:nvPr>
        </p:nvSpPr>
        <p:spPr/>
        <p:txBody>
          <a:bodyPr>
            <a:normAutofit fontScale="90000"/>
          </a:bodyPr>
          <a:lstStyle/>
          <a:p>
            <a:r>
              <a:rPr lang="en-US" dirty="0"/>
              <a:t>Welcome to Parent Orientation</a:t>
            </a:r>
          </a:p>
        </p:txBody>
      </p:sp>
      <p:sp>
        <p:nvSpPr>
          <p:cNvPr id="3" name="Content Placeholder 2">
            <a:extLst>
              <a:ext uri="{FF2B5EF4-FFF2-40B4-BE49-F238E27FC236}">
                <a16:creationId xmlns:a16="http://schemas.microsoft.com/office/drawing/2014/main" id="{7ED3ED01-7417-4B50-A01A-FF5B44BFE267}"/>
              </a:ext>
            </a:extLst>
          </p:cNvPr>
          <p:cNvSpPr>
            <a:spLocks noGrp="1"/>
          </p:cNvSpPr>
          <p:nvPr>
            <p:ph idx="1"/>
          </p:nvPr>
        </p:nvSpPr>
        <p:spPr>
          <a:xfrm>
            <a:off x="419745" y="1453666"/>
            <a:ext cx="10515600" cy="4351338"/>
          </a:xfrm>
        </p:spPr>
        <p:txBody>
          <a:bodyPr>
            <a:normAutofit/>
          </a:bodyPr>
          <a:lstStyle/>
          <a:p>
            <a:pPr marL="0" indent="0">
              <a:buNone/>
            </a:pPr>
            <a:r>
              <a:rPr lang="en-US" dirty="0"/>
              <a:t>Welcome to Lincoln’s Challenge Parent orientation. In this orientation we will address ways to build parenting skills that will help you, the parent discipline your teens as well as encourage them in order to help them feel positive about themselves and to become the winners they were meant to be.</a:t>
            </a:r>
          </a:p>
          <a:p>
            <a:pPr marL="0" indent="0">
              <a:buNone/>
            </a:pPr>
            <a:r>
              <a:rPr lang="en-US" dirty="0"/>
              <a:t>We want to provide tips for improving communication, building positive relationships and other useful parenting skills. </a:t>
            </a:r>
          </a:p>
          <a:p>
            <a:pPr marL="0" indent="0">
              <a:buNone/>
            </a:pPr>
            <a:r>
              <a:rPr lang="en-US" dirty="0"/>
              <a:t>The goal of parenting is to teach kids to develop self-discipline. When parents learn and apply these skills they find that a positive relationship is established.</a:t>
            </a:r>
          </a:p>
          <a:p>
            <a:pPr marL="0" indent="0">
              <a:buNone/>
            </a:pPr>
            <a:endParaRPr lang="en-US" sz="1600" dirty="0"/>
          </a:p>
          <a:p>
            <a:pPr marL="0" indent="0">
              <a:buNone/>
            </a:pPr>
            <a:endParaRPr lang="en-US" sz="1600" dirty="0"/>
          </a:p>
          <a:p>
            <a:pPr marL="0" indent="0">
              <a:buNone/>
            </a:pPr>
            <a:endParaRPr lang="en-US" sz="1600" dirty="0"/>
          </a:p>
          <a:p>
            <a:pPr marL="0" indent="0">
              <a:buNone/>
            </a:pPr>
            <a:endParaRPr lang="en-US" dirty="0"/>
          </a:p>
        </p:txBody>
      </p:sp>
    </p:spTree>
    <p:extLst>
      <p:ext uri="{BB962C8B-B14F-4D97-AF65-F5344CB8AC3E}">
        <p14:creationId xmlns:p14="http://schemas.microsoft.com/office/powerpoint/2010/main" val="588631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04919-A174-4F7B-82B2-02024E4460C7}"/>
              </a:ext>
            </a:extLst>
          </p:cNvPr>
          <p:cNvSpPr>
            <a:spLocks noGrp="1"/>
          </p:cNvSpPr>
          <p:nvPr>
            <p:ph type="title"/>
          </p:nvPr>
        </p:nvSpPr>
        <p:spPr/>
        <p:txBody>
          <a:bodyPr>
            <a:normAutofit fontScale="90000"/>
          </a:bodyPr>
          <a:lstStyle/>
          <a:p>
            <a:r>
              <a:rPr lang="en-US" dirty="0"/>
              <a:t>Placement Requirements </a:t>
            </a:r>
          </a:p>
        </p:txBody>
      </p:sp>
      <p:sp>
        <p:nvSpPr>
          <p:cNvPr id="3" name="Content Placeholder 2">
            <a:extLst>
              <a:ext uri="{FF2B5EF4-FFF2-40B4-BE49-F238E27FC236}">
                <a16:creationId xmlns:a16="http://schemas.microsoft.com/office/drawing/2014/main" id="{6942FFA9-7263-484D-BFEA-7E923DED375C}"/>
              </a:ext>
            </a:extLst>
          </p:cNvPr>
          <p:cNvSpPr>
            <a:spLocks noGrp="1"/>
          </p:cNvSpPr>
          <p:nvPr>
            <p:ph idx="1"/>
          </p:nvPr>
        </p:nvSpPr>
        <p:spPr>
          <a:xfrm>
            <a:off x="838200" y="2386738"/>
            <a:ext cx="10515600" cy="4379821"/>
          </a:xfrm>
        </p:spPr>
        <p:txBody>
          <a:bodyPr>
            <a:normAutofit lnSpcReduction="10000"/>
          </a:bodyPr>
          <a:lstStyle/>
          <a:p>
            <a:pPr>
              <a:buFont typeface="Wingdings" panose="05000000000000000000" pitchFamily="2" charset="2"/>
              <a:buChar char="v"/>
            </a:pPr>
            <a:r>
              <a:rPr lang="en-US" dirty="0"/>
              <a:t> Every Cadet must be “placed” in order to graduate.</a:t>
            </a:r>
          </a:p>
          <a:p>
            <a:pPr marL="0" indent="0" algn="r">
              <a:buNone/>
            </a:pPr>
            <a:r>
              <a:rPr lang="en-US" dirty="0"/>
              <a:t>Job secured</a:t>
            </a:r>
          </a:p>
          <a:p>
            <a:pPr marL="0" indent="0" algn="r">
              <a:buNone/>
            </a:pPr>
            <a:r>
              <a:rPr lang="en-US" dirty="0"/>
              <a:t>College application filled out and ready to register for classes</a:t>
            </a:r>
          </a:p>
          <a:p>
            <a:pPr marL="0" indent="0" algn="r">
              <a:buNone/>
            </a:pPr>
            <a:r>
              <a:rPr lang="en-US" dirty="0"/>
              <a:t>Letter of acceptance from the military </a:t>
            </a:r>
          </a:p>
          <a:p>
            <a:pPr marL="0" indent="0" algn="r">
              <a:buNone/>
            </a:pPr>
            <a:r>
              <a:rPr lang="en-US" dirty="0"/>
              <a:t>Secured volunteer opportunity, 25 or more hours</a:t>
            </a:r>
          </a:p>
          <a:p>
            <a:pPr marL="0" indent="0">
              <a:buNone/>
            </a:pPr>
            <a:endParaRPr lang="en-US" dirty="0"/>
          </a:p>
          <a:p>
            <a:pPr marL="0" indent="0">
              <a:buNone/>
            </a:pPr>
            <a:r>
              <a:rPr lang="en-US" dirty="0"/>
              <a:t>Cadets can have either or all to be considered Placed. </a:t>
            </a:r>
          </a:p>
          <a:p>
            <a:pPr>
              <a:buFont typeface="Wingdings" panose="05000000000000000000" pitchFamily="2" charset="2"/>
              <a:buChar char="v"/>
            </a:pPr>
            <a:endParaRPr lang="en-US" sz="1300" dirty="0"/>
          </a:p>
          <a:p>
            <a:pPr algn="ctr">
              <a:buFont typeface="Wingdings" panose="05000000000000000000" pitchFamily="2" charset="2"/>
              <a:buChar char="v"/>
            </a:pPr>
            <a:r>
              <a:rPr lang="en-US" sz="1300" dirty="0"/>
              <a:t>Additional requirements must be met for each. You can get with the counselor/case manager of your cadet to go over those expectations. </a:t>
            </a:r>
          </a:p>
          <a:p>
            <a:pPr marL="0" indent="0">
              <a:buNone/>
            </a:pPr>
            <a:r>
              <a:rPr lang="en-US" sz="1300" dirty="0"/>
              <a:t> </a:t>
            </a:r>
          </a:p>
        </p:txBody>
      </p:sp>
      <p:sp>
        <p:nvSpPr>
          <p:cNvPr id="4" name="Rectangle 3">
            <a:extLst>
              <a:ext uri="{FF2B5EF4-FFF2-40B4-BE49-F238E27FC236}">
                <a16:creationId xmlns:a16="http://schemas.microsoft.com/office/drawing/2014/main" id="{AACA1B01-7E7A-40F2-97DC-9BD0E92475AB}"/>
              </a:ext>
            </a:extLst>
          </p:cNvPr>
          <p:cNvSpPr/>
          <p:nvPr/>
        </p:nvSpPr>
        <p:spPr>
          <a:xfrm>
            <a:off x="103322" y="1201515"/>
            <a:ext cx="8258014" cy="923330"/>
          </a:xfrm>
          <a:prstGeom prst="rect">
            <a:avLst/>
          </a:prstGeom>
        </p:spPr>
        <p:txBody>
          <a:bodyPr wrap="square">
            <a:spAutoFit/>
          </a:bodyPr>
          <a:lstStyle/>
          <a:p>
            <a:r>
              <a:rPr lang="en-US" dirty="0"/>
              <a:t>Remember LCA is not just a GED program. We focus on the future as well. What will the cadet do with their lives after LCA? We assist with helping each cadet find out the answer to that question. </a:t>
            </a:r>
          </a:p>
        </p:txBody>
      </p:sp>
    </p:spTree>
    <p:extLst>
      <p:ext uri="{BB962C8B-B14F-4D97-AF65-F5344CB8AC3E}">
        <p14:creationId xmlns:p14="http://schemas.microsoft.com/office/powerpoint/2010/main" val="3729737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9F967-7C3C-4F5D-A259-1769040832B4}"/>
              </a:ext>
            </a:extLst>
          </p:cNvPr>
          <p:cNvSpPr>
            <a:spLocks noGrp="1"/>
          </p:cNvSpPr>
          <p:nvPr>
            <p:ph type="title"/>
          </p:nvPr>
        </p:nvSpPr>
        <p:spPr/>
        <p:txBody>
          <a:bodyPr>
            <a:normAutofit fontScale="90000"/>
          </a:bodyPr>
          <a:lstStyle/>
          <a:p>
            <a:r>
              <a:rPr lang="en-US" dirty="0"/>
              <a:t>Counselors &amp; Case Managers</a:t>
            </a:r>
          </a:p>
        </p:txBody>
      </p:sp>
      <p:sp>
        <p:nvSpPr>
          <p:cNvPr id="3" name="Content Placeholder 2">
            <a:extLst>
              <a:ext uri="{FF2B5EF4-FFF2-40B4-BE49-F238E27FC236}">
                <a16:creationId xmlns:a16="http://schemas.microsoft.com/office/drawing/2014/main" id="{5F766CE5-B7F8-42BC-A792-49C59E7B8493}"/>
              </a:ext>
            </a:extLst>
          </p:cNvPr>
          <p:cNvSpPr>
            <a:spLocks noGrp="1"/>
          </p:cNvSpPr>
          <p:nvPr>
            <p:ph idx="1"/>
          </p:nvPr>
        </p:nvSpPr>
        <p:spPr>
          <a:xfrm>
            <a:off x="838200" y="1038386"/>
            <a:ext cx="10515600" cy="5138577"/>
          </a:xfrm>
        </p:spPr>
        <p:txBody>
          <a:bodyPr/>
          <a:lstStyle/>
          <a:p>
            <a:pPr marL="0" indent="0">
              <a:buNone/>
            </a:pPr>
            <a:r>
              <a:rPr lang="en-US" dirty="0"/>
              <a:t>Lead Counselor D. Walls 217-892-1370</a:t>
            </a:r>
          </a:p>
          <a:p>
            <a:pPr marL="0" indent="0">
              <a:buNone/>
            </a:pPr>
            <a:r>
              <a:rPr lang="en-US" dirty="0"/>
              <a:t>1</a:t>
            </a:r>
            <a:r>
              <a:rPr lang="en-US" baseline="30000" dirty="0"/>
              <a:t>st</a:t>
            </a:r>
            <a:r>
              <a:rPr lang="en-US" dirty="0"/>
              <a:t> PLT Counselor Van Pelt 217-892-1348</a:t>
            </a:r>
          </a:p>
          <a:p>
            <a:pPr marL="0" indent="0">
              <a:buNone/>
            </a:pPr>
            <a:r>
              <a:rPr lang="en-US" dirty="0"/>
              <a:t>2</a:t>
            </a:r>
            <a:r>
              <a:rPr lang="en-US" baseline="30000" dirty="0"/>
              <a:t>nd</a:t>
            </a:r>
            <a:r>
              <a:rPr lang="en-US" dirty="0"/>
              <a:t> PLT Counselor Glasgow 217-892-1349</a:t>
            </a:r>
          </a:p>
          <a:p>
            <a:pPr marL="0" indent="0">
              <a:buNone/>
            </a:pPr>
            <a:r>
              <a:rPr lang="en-US" dirty="0"/>
              <a:t>4</a:t>
            </a:r>
            <a:r>
              <a:rPr lang="en-US" baseline="30000" dirty="0"/>
              <a:t>th</a:t>
            </a:r>
            <a:r>
              <a:rPr lang="en-US" dirty="0"/>
              <a:t> PLT Counselor Gooden 217-892-1345</a:t>
            </a:r>
          </a:p>
          <a:p>
            <a:endParaRPr lang="en-US" dirty="0"/>
          </a:p>
          <a:p>
            <a:pPr marL="0" indent="0" algn="r">
              <a:buNone/>
            </a:pPr>
            <a:r>
              <a:rPr lang="en-US" dirty="0"/>
              <a:t>Lead Case Manager  J. Linderman 217-892-1367</a:t>
            </a:r>
          </a:p>
          <a:p>
            <a:pPr marL="0" indent="0" algn="r">
              <a:buNone/>
            </a:pPr>
            <a:r>
              <a:rPr lang="en-US" dirty="0"/>
              <a:t>1</a:t>
            </a:r>
            <a:r>
              <a:rPr lang="en-US" baseline="30000" dirty="0"/>
              <a:t>st</a:t>
            </a:r>
            <a:r>
              <a:rPr lang="en-US" dirty="0"/>
              <a:t> PLT CM S. Denne 217-892-1359</a:t>
            </a:r>
          </a:p>
          <a:p>
            <a:pPr marL="0" indent="0" algn="r">
              <a:buNone/>
            </a:pPr>
            <a:r>
              <a:rPr lang="en-US" dirty="0"/>
              <a:t>2</a:t>
            </a:r>
            <a:r>
              <a:rPr lang="en-US" baseline="30000" dirty="0"/>
              <a:t>nd</a:t>
            </a:r>
            <a:r>
              <a:rPr lang="en-US" dirty="0"/>
              <a:t> PLT CM S. Dumlao 217-892-1361</a:t>
            </a:r>
          </a:p>
          <a:p>
            <a:pPr marL="0" indent="0" algn="r">
              <a:buNone/>
            </a:pPr>
            <a:r>
              <a:rPr lang="en-US" dirty="0"/>
              <a:t>4</a:t>
            </a:r>
            <a:r>
              <a:rPr lang="en-US" baseline="30000" dirty="0"/>
              <a:t>th</a:t>
            </a:r>
            <a:r>
              <a:rPr lang="en-US" dirty="0"/>
              <a:t> PLT CM S. Kellum 217-892-1360</a:t>
            </a:r>
          </a:p>
        </p:txBody>
      </p:sp>
    </p:spTree>
    <p:extLst>
      <p:ext uri="{BB962C8B-B14F-4D97-AF65-F5344CB8AC3E}">
        <p14:creationId xmlns:p14="http://schemas.microsoft.com/office/powerpoint/2010/main" val="2516660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E241A-A58A-49E8-AB02-C6B54204AF67}"/>
              </a:ext>
            </a:extLst>
          </p:cNvPr>
          <p:cNvSpPr>
            <a:spLocks noGrp="1"/>
          </p:cNvSpPr>
          <p:nvPr>
            <p:ph type="title"/>
          </p:nvPr>
        </p:nvSpPr>
        <p:spPr/>
        <p:txBody>
          <a:bodyPr>
            <a:normAutofit fontScale="90000"/>
          </a:bodyPr>
          <a:lstStyle/>
          <a:p>
            <a:r>
              <a:rPr lang="en-US" dirty="0"/>
              <a:t>Reference Page</a:t>
            </a:r>
          </a:p>
        </p:txBody>
      </p:sp>
      <p:sp>
        <p:nvSpPr>
          <p:cNvPr id="3" name="Content Placeholder 2">
            <a:extLst>
              <a:ext uri="{FF2B5EF4-FFF2-40B4-BE49-F238E27FC236}">
                <a16:creationId xmlns:a16="http://schemas.microsoft.com/office/drawing/2014/main" id="{7AB5D545-62DE-48D4-9CD0-9691142ED65C}"/>
              </a:ext>
            </a:extLst>
          </p:cNvPr>
          <p:cNvSpPr>
            <a:spLocks noGrp="1"/>
          </p:cNvSpPr>
          <p:nvPr>
            <p:ph idx="1"/>
          </p:nvPr>
        </p:nvSpPr>
        <p:spPr>
          <a:xfrm>
            <a:off x="776207" y="1253330"/>
            <a:ext cx="10515600" cy="4442297"/>
          </a:xfrm>
        </p:spPr>
        <p:txBody>
          <a:bodyPr>
            <a:normAutofit fontScale="77500" lnSpcReduction="20000"/>
          </a:bodyPr>
          <a:lstStyle/>
          <a:p>
            <a:pPr marL="0" indent="0">
              <a:buNone/>
            </a:pPr>
            <a:r>
              <a:rPr lang="en-US" b="1" dirty="0"/>
              <a:t>Information pulled from sources:</a:t>
            </a:r>
          </a:p>
          <a:p>
            <a:pPr marL="0" indent="0">
              <a:buNone/>
            </a:pPr>
            <a:endParaRPr lang="en-US" dirty="0"/>
          </a:p>
          <a:p>
            <a:pPr marL="0" indent="0">
              <a:buNone/>
            </a:pPr>
            <a:r>
              <a:rPr lang="en-US" dirty="0"/>
              <a:t>Continue reading at https://childdevelopmentinfo.com/how-to-be-a-parent/parenting/#gs.c8ur6m | Child Development Institute</a:t>
            </a:r>
          </a:p>
          <a:p>
            <a:pPr marL="0" indent="0">
              <a:buNone/>
            </a:pPr>
            <a:endParaRPr lang="en-US" dirty="0"/>
          </a:p>
          <a:p>
            <a:pPr marL="0" indent="0">
              <a:buNone/>
            </a:pPr>
            <a:r>
              <a:rPr lang="en-US" dirty="0"/>
              <a:t>https://www.webmd.com/parenting/features/teenagers-why-do-they-rebel#1</a:t>
            </a:r>
          </a:p>
          <a:p>
            <a:pPr marL="0" indent="0">
              <a:buNone/>
            </a:pPr>
            <a:endParaRPr lang="en-US" dirty="0"/>
          </a:p>
          <a:p>
            <a:pPr marL="0" indent="0">
              <a:buNone/>
            </a:pPr>
            <a:r>
              <a:rPr lang="en-US" dirty="0"/>
              <a:t>https://www.empoweringparents.com/article/kids-who-ignore-consequences-10-ways-to-make-them-stick/</a:t>
            </a:r>
          </a:p>
          <a:p>
            <a:pPr marL="0" indent="0">
              <a:buNone/>
            </a:pPr>
            <a:endParaRPr lang="en-US" dirty="0"/>
          </a:p>
          <a:p>
            <a:pPr marL="0" indent="0">
              <a:buNone/>
            </a:pPr>
            <a:r>
              <a:rPr lang="en-US" dirty="0">
                <a:hlinkClick r:id="rId2"/>
              </a:rPr>
              <a:t>https://www.positivediscipline.com/articles/how-do-you-motivate-teen-yes-it-possible</a:t>
            </a:r>
            <a:endParaRPr lang="en-US" dirty="0"/>
          </a:p>
          <a:p>
            <a:pPr marL="0" indent="0">
              <a:buNone/>
            </a:pPr>
            <a:endParaRPr lang="en-US" dirty="0"/>
          </a:p>
          <a:p>
            <a:pPr marL="0" indent="0">
              <a:buNone/>
            </a:pPr>
            <a:r>
              <a:rPr lang="en-US" dirty="0"/>
              <a:t>https://parentandteen.com/understanding-how-teens-think/</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20681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7796171-DE1A-4CB4-8046-6ADA090FAB0A}"/>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247254" y="1439472"/>
            <a:ext cx="7098224" cy="4724756"/>
          </a:xfrm>
        </p:spPr>
      </p:pic>
    </p:spTree>
    <p:extLst>
      <p:ext uri="{BB962C8B-B14F-4D97-AF65-F5344CB8AC3E}">
        <p14:creationId xmlns:p14="http://schemas.microsoft.com/office/powerpoint/2010/main" val="3612879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5D0A4-3449-424A-BE39-7BCBAE066794}"/>
              </a:ext>
            </a:extLst>
          </p:cNvPr>
          <p:cNvSpPr>
            <a:spLocks noGrp="1"/>
          </p:cNvSpPr>
          <p:nvPr>
            <p:ph type="title"/>
          </p:nvPr>
        </p:nvSpPr>
        <p:spPr/>
        <p:txBody>
          <a:bodyPr>
            <a:normAutofit fontScale="90000"/>
          </a:bodyPr>
          <a:lstStyle/>
          <a:p>
            <a:r>
              <a:rPr lang="en-US" dirty="0"/>
              <a:t>So, Why LCA??</a:t>
            </a:r>
          </a:p>
        </p:txBody>
      </p:sp>
      <p:sp>
        <p:nvSpPr>
          <p:cNvPr id="3" name="Content Placeholder 2">
            <a:extLst>
              <a:ext uri="{FF2B5EF4-FFF2-40B4-BE49-F238E27FC236}">
                <a16:creationId xmlns:a16="http://schemas.microsoft.com/office/drawing/2014/main" id="{364F1174-2C7C-4585-936B-9A66C22F0FB8}"/>
              </a:ext>
            </a:extLst>
          </p:cNvPr>
          <p:cNvSpPr>
            <a:spLocks noGrp="1"/>
          </p:cNvSpPr>
          <p:nvPr>
            <p:ph idx="1"/>
          </p:nvPr>
        </p:nvSpPr>
        <p:spPr>
          <a:xfrm>
            <a:off x="838200" y="1478055"/>
            <a:ext cx="10515600" cy="5186215"/>
          </a:xfrm>
        </p:spPr>
        <p:txBody>
          <a:bodyPr>
            <a:noAutofit/>
          </a:bodyPr>
          <a:lstStyle/>
          <a:p>
            <a:pPr marL="0" indent="0">
              <a:buNone/>
            </a:pPr>
            <a:r>
              <a:rPr lang="en-US" sz="2400" dirty="0"/>
              <a:t>From our experience families choose Lincoln’s Challenge because: </a:t>
            </a:r>
          </a:p>
          <a:p>
            <a:pPr>
              <a:buFont typeface="Wingdings" panose="05000000000000000000" pitchFamily="2" charset="2"/>
              <a:buChar char="v"/>
            </a:pPr>
            <a:r>
              <a:rPr lang="en-US" sz="2400" dirty="0"/>
              <a:t>  </a:t>
            </a:r>
            <a:r>
              <a:rPr lang="en-US" sz="2400" b="1" dirty="0"/>
              <a:t>Something at home wasn’t working out.</a:t>
            </a:r>
          </a:p>
          <a:p>
            <a:pPr lvl="1"/>
            <a:r>
              <a:rPr lang="en-US" dirty="0"/>
              <a:t>Teens having trouble in school</a:t>
            </a:r>
          </a:p>
          <a:p>
            <a:pPr lvl="1"/>
            <a:r>
              <a:rPr lang="en-US" dirty="0"/>
              <a:t>Behavior issues at home</a:t>
            </a:r>
          </a:p>
          <a:p>
            <a:pPr lvl="1"/>
            <a:r>
              <a:rPr lang="en-US" dirty="0"/>
              <a:t>Lack of motivation/discipline</a:t>
            </a:r>
          </a:p>
          <a:p>
            <a:pPr marL="457200" lvl="1" indent="0">
              <a:buNone/>
            </a:pPr>
            <a:endParaRPr lang="en-US" dirty="0"/>
          </a:p>
          <a:p>
            <a:pPr lvl="1">
              <a:buFont typeface="Wingdings" panose="05000000000000000000" pitchFamily="2" charset="2"/>
              <a:buChar char="v"/>
            </a:pPr>
            <a:r>
              <a:rPr lang="en-US" b="1" dirty="0"/>
              <a:t>You may need help</a:t>
            </a:r>
          </a:p>
          <a:p>
            <a:pPr lvl="1"/>
            <a:r>
              <a:rPr lang="en-US" dirty="0"/>
              <a:t>Getting the teen back on track educationally</a:t>
            </a:r>
          </a:p>
          <a:p>
            <a:pPr lvl="1"/>
            <a:r>
              <a:rPr lang="en-US" dirty="0"/>
              <a:t>Learning how to keep them motivated</a:t>
            </a:r>
          </a:p>
          <a:p>
            <a:pPr lvl="1"/>
            <a:endParaRPr lang="en-US" dirty="0"/>
          </a:p>
          <a:p>
            <a:pPr lvl="1">
              <a:buFont typeface="Wingdings" panose="05000000000000000000" pitchFamily="2" charset="2"/>
              <a:buChar char="v"/>
            </a:pPr>
            <a:r>
              <a:rPr lang="en-US" b="1" dirty="0"/>
              <a:t>Something was broken</a:t>
            </a:r>
          </a:p>
          <a:p>
            <a:pPr lvl="1"/>
            <a:r>
              <a:rPr lang="en-US" dirty="0"/>
              <a:t>Communication between you and the teen</a:t>
            </a:r>
          </a:p>
          <a:p>
            <a:pPr lvl="1"/>
            <a:r>
              <a:rPr lang="en-US" dirty="0"/>
              <a:t>Family bonding </a:t>
            </a:r>
          </a:p>
          <a:p>
            <a:pPr marL="457200" lvl="1" indent="0">
              <a:buNone/>
            </a:pPr>
            <a:r>
              <a:rPr lang="en-US" dirty="0"/>
              <a:t>	</a:t>
            </a:r>
          </a:p>
        </p:txBody>
      </p:sp>
    </p:spTree>
    <p:extLst>
      <p:ext uri="{BB962C8B-B14F-4D97-AF65-F5344CB8AC3E}">
        <p14:creationId xmlns:p14="http://schemas.microsoft.com/office/powerpoint/2010/main" val="373533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7CD20-BFC9-45B4-8DAD-02D158D48422}"/>
              </a:ext>
            </a:extLst>
          </p:cNvPr>
          <p:cNvSpPr>
            <a:spLocks noGrp="1"/>
          </p:cNvSpPr>
          <p:nvPr>
            <p:ph type="title"/>
          </p:nvPr>
        </p:nvSpPr>
        <p:spPr/>
        <p:txBody>
          <a:bodyPr>
            <a:normAutofit fontScale="90000"/>
          </a:bodyPr>
          <a:lstStyle/>
          <a:p>
            <a:r>
              <a:rPr lang="en-US" dirty="0"/>
              <a:t>The Foundation is Being Laid</a:t>
            </a:r>
          </a:p>
        </p:txBody>
      </p:sp>
      <p:sp>
        <p:nvSpPr>
          <p:cNvPr id="3" name="Content Placeholder 2">
            <a:extLst>
              <a:ext uri="{FF2B5EF4-FFF2-40B4-BE49-F238E27FC236}">
                <a16:creationId xmlns:a16="http://schemas.microsoft.com/office/drawing/2014/main" id="{5D2543C5-5371-414E-AF43-11C920C46F75}"/>
              </a:ext>
            </a:extLst>
          </p:cNvPr>
          <p:cNvSpPr>
            <a:spLocks noGrp="1"/>
          </p:cNvSpPr>
          <p:nvPr>
            <p:ph idx="1"/>
          </p:nvPr>
        </p:nvSpPr>
        <p:spPr/>
        <p:txBody>
          <a:bodyPr/>
          <a:lstStyle/>
          <a:p>
            <a:pPr marL="0" indent="0">
              <a:buNone/>
            </a:pPr>
            <a:r>
              <a:rPr lang="en-US" dirty="0"/>
              <a:t>Your teens have taken the first step to </a:t>
            </a:r>
            <a:r>
              <a:rPr lang="en-US" b="1" dirty="0"/>
              <a:t>Change</a:t>
            </a:r>
            <a:r>
              <a:rPr lang="en-US" dirty="0"/>
              <a:t> by choosing to come to LCA. The mere fact that they are still in the program shows their dedication to change. </a:t>
            </a:r>
          </a:p>
          <a:p>
            <a:pPr marL="0" indent="0">
              <a:buNone/>
            </a:pPr>
            <a:r>
              <a:rPr lang="en-US" dirty="0"/>
              <a:t>Skills you child is learning here at LCA:</a:t>
            </a:r>
          </a:p>
          <a:p>
            <a:r>
              <a:rPr lang="en-US" dirty="0"/>
              <a:t>Structure/discipline/responsibility/accountability</a:t>
            </a:r>
          </a:p>
          <a:p>
            <a:r>
              <a:rPr lang="en-US" dirty="0"/>
              <a:t>Rules and consequences</a:t>
            </a:r>
          </a:p>
          <a:p>
            <a:r>
              <a:rPr lang="en-US" dirty="0"/>
              <a:t>Consistent -They know what to expect daily</a:t>
            </a:r>
          </a:p>
          <a:p>
            <a:r>
              <a:rPr lang="en-US" dirty="0"/>
              <a:t>Equal/Firm/Consistent- This is how LCA molds them</a:t>
            </a:r>
          </a:p>
          <a:p>
            <a:r>
              <a:rPr lang="en-US" dirty="0"/>
              <a:t>Influence-setting the example, we lead how we want them to follow</a:t>
            </a:r>
          </a:p>
          <a:p>
            <a:endParaRPr lang="en-US" dirty="0"/>
          </a:p>
          <a:p>
            <a:endParaRPr lang="en-US" dirty="0"/>
          </a:p>
          <a:p>
            <a:endParaRPr lang="en-US" dirty="0"/>
          </a:p>
        </p:txBody>
      </p:sp>
    </p:spTree>
    <p:extLst>
      <p:ext uri="{BB962C8B-B14F-4D97-AF65-F5344CB8AC3E}">
        <p14:creationId xmlns:p14="http://schemas.microsoft.com/office/powerpoint/2010/main" val="1863346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A0B6B-7175-4AF5-A691-6B45E0667BA9}"/>
              </a:ext>
            </a:extLst>
          </p:cNvPr>
          <p:cNvSpPr>
            <a:spLocks noGrp="1"/>
          </p:cNvSpPr>
          <p:nvPr>
            <p:ph type="title"/>
          </p:nvPr>
        </p:nvSpPr>
        <p:spPr/>
        <p:txBody>
          <a:bodyPr>
            <a:normAutofit fontScale="90000"/>
          </a:bodyPr>
          <a:lstStyle/>
          <a:p>
            <a:r>
              <a:rPr lang="en-US" dirty="0"/>
              <a:t>The Bottom Line of Adolescence</a:t>
            </a:r>
          </a:p>
        </p:txBody>
      </p:sp>
      <p:sp>
        <p:nvSpPr>
          <p:cNvPr id="3" name="Content Placeholder 2">
            <a:extLst>
              <a:ext uri="{FF2B5EF4-FFF2-40B4-BE49-F238E27FC236}">
                <a16:creationId xmlns:a16="http://schemas.microsoft.com/office/drawing/2014/main" id="{801D76BD-1A0D-4AA3-BA19-BC74F9D77EDB}"/>
              </a:ext>
            </a:extLst>
          </p:cNvPr>
          <p:cNvSpPr>
            <a:spLocks noGrp="1"/>
          </p:cNvSpPr>
          <p:nvPr>
            <p:ph idx="1"/>
          </p:nvPr>
        </p:nvSpPr>
        <p:spPr>
          <a:xfrm>
            <a:off x="838200" y="1456841"/>
            <a:ext cx="10515600" cy="4720122"/>
          </a:xfrm>
        </p:spPr>
        <p:txBody>
          <a:bodyPr>
            <a:normAutofit/>
          </a:bodyPr>
          <a:lstStyle/>
          <a:p>
            <a:pPr marL="0" indent="0">
              <a:buNone/>
            </a:pPr>
            <a:r>
              <a:rPr lang="en-US" sz="2000" dirty="0"/>
              <a:t>Driving fast, breaking curfew, arguing, shoplifting. Teenagers can push your patience, and unfortunately, some kids go as far as blatantly breaking the law or rules, often with tragic results. What's with this rebellious streak?</a:t>
            </a:r>
          </a:p>
          <a:p>
            <a:pPr marL="0" indent="0">
              <a:buNone/>
            </a:pPr>
            <a:r>
              <a:rPr lang="en-US" sz="2000" dirty="0"/>
              <a:t>All teens go through similar phases -- the need for independence, a separate identity, testing authority. It's part of growing up; it's also linked to developmental changes in the brain that will eventually help them become analytical adults.</a:t>
            </a:r>
          </a:p>
          <a:p>
            <a:pPr marL="0" indent="0">
              <a:buNone/>
            </a:pPr>
            <a:r>
              <a:rPr lang="en-US" sz="2000" dirty="0"/>
              <a:t>During the teenage years, the area of the brain called the prefrontal cortex is developing. It's your thinking cap and judgment center. As a child evolves into a teenager, the brain becomes able to synthesize information into ideas. Teens want to exercise their new skill -- and they tend to practice on their parents. </a:t>
            </a:r>
          </a:p>
          <a:p>
            <a:pPr marL="0" indent="0">
              <a:buNone/>
            </a:pPr>
            <a:r>
              <a:rPr lang="en-US" sz="2000" dirty="0"/>
              <a:t>Dr. David Elkind holds a PhD and is a professor of child development says </a:t>
            </a:r>
            <a:r>
              <a:rPr lang="en-US" sz="2000" b="1" dirty="0"/>
              <a:t>“It may seem that they argue for the sake of arguing. But really, they're practicing their new abilities.”</a:t>
            </a:r>
          </a:p>
          <a:p>
            <a:pPr marL="0" indent="0">
              <a:buNone/>
            </a:pPr>
            <a:r>
              <a:rPr lang="en-US" sz="2000" dirty="0"/>
              <a:t>So, our jobs as parents is to guide them through life’s phases and hold them accountable for their choices. </a:t>
            </a:r>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3248078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55CA90-4190-402F-A3E3-54562AE7FC0F}"/>
              </a:ext>
            </a:extLst>
          </p:cNvPr>
          <p:cNvSpPr>
            <a:spLocks noGrp="1"/>
          </p:cNvSpPr>
          <p:nvPr>
            <p:ph type="title"/>
          </p:nvPr>
        </p:nvSpPr>
        <p:spPr/>
        <p:txBody>
          <a:bodyPr>
            <a:normAutofit fontScale="90000"/>
          </a:bodyPr>
          <a:lstStyle/>
          <a:p>
            <a:r>
              <a:rPr lang="en-US" dirty="0"/>
              <a:t>Influence -vs- Control</a:t>
            </a:r>
          </a:p>
        </p:txBody>
      </p:sp>
      <p:sp>
        <p:nvSpPr>
          <p:cNvPr id="5" name="Text Placeholder 4">
            <a:extLst>
              <a:ext uri="{FF2B5EF4-FFF2-40B4-BE49-F238E27FC236}">
                <a16:creationId xmlns:a16="http://schemas.microsoft.com/office/drawing/2014/main" id="{58542FA4-90B7-4EC9-98F4-8FFC28C7865E}"/>
              </a:ext>
            </a:extLst>
          </p:cNvPr>
          <p:cNvSpPr>
            <a:spLocks noGrp="1"/>
          </p:cNvSpPr>
          <p:nvPr>
            <p:ph type="body" idx="1"/>
          </p:nvPr>
        </p:nvSpPr>
        <p:spPr>
          <a:xfrm>
            <a:off x="838200" y="3061278"/>
            <a:ext cx="5157787" cy="459299"/>
          </a:xfrm>
        </p:spPr>
        <p:txBody>
          <a:bodyPr>
            <a:normAutofit/>
          </a:bodyPr>
          <a:lstStyle/>
          <a:p>
            <a:r>
              <a:rPr lang="en-US" dirty="0"/>
              <a:t>Influence</a:t>
            </a:r>
          </a:p>
        </p:txBody>
      </p:sp>
      <p:sp>
        <p:nvSpPr>
          <p:cNvPr id="3" name="Content Placeholder 2">
            <a:extLst>
              <a:ext uri="{FF2B5EF4-FFF2-40B4-BE49-F238E27FC236}">
                <a16:creationId xmlns:a16="http://schemas.microsoft.com/office/drawing/2014/main" id="{E0E12D33-2790-47D6-AA16-3C45DE035D5A}"/>
              </a:ext>
            </a:extLst>
          </p:cNvPr>
          <p:cNvSpPr>
            <a:spLocks noGrp="1"/>
          </p:cNvSpPr>
          <p:nvPr>
            <p:ph sz="half" idx="2"/>
          </p:nvPr>
        </p:nvSpPr>
        <p:spPr>
          <a:xfrm>
            <a:off x="862014" y="3791072"/>
            <a:ext cx="5157787" cy="2431135"/>
          </a:xfrm>
        </p:spPr>
        <p:txBody>
          <a:bodyPr/>
          <a:lstStyle/>
          <a:p>
            <a:r>
              <a:rPr lang="en-US" dirty="0"/>
              <a:t>Empathetic</a:t>
            </a:r>
          </a:p>
          <a:p>
            <a:r>
              <a:rPr lang="en-US" dirty="0"/>
              <a:t>Gives teens a choice</a:t>
            </a:r>
          </a:p>
          <a:p>
            <a:r>
              <a:rPr lang="en-US" dirty="0"/>
              <a:t>Allows teens to learn from mistakes</a:t>
            </a:r>
          </a:p>
          <a:p>
            <a:r>
              <a:rPr lang="en-US" dirty="0"/>
              <a:t>Positive re-enforcement</a:t>
            </a:r>
          </a:p>
        </p:txBody>
      </p:sp>
      <p:sp>
        <p:nvSpPr>
          <p:cNvPr id="6" name="Text Placeholder 5">
            <a:extLst>
              <a:ext uri="{FF2B5EF4-FFF2-40B4-BE49-F238E27FC236}">
                <a16:creationId xmlns:a16="http://schemas.microsoft.com/office/drawing/2014/main" id="{9EF2CC5C-B77E-4DC3-BD1C-25E7A84F3F5E}"/>
              </a:ext>
            </a:extLst>
          </p:cNvPr>
          <p:cNvSpPr>
            <a:spLocks noGrp="1"/>
          </p:cNvSpPr>
          <p:nvPr>
            <p:ph type="body" sz="quarter" idx="3"/>
          </p:nvPr>
        </p:nvSpPr>
        <p:spPr>
          <a:xfrm>
            <a:off x="6196015" y="2969700"/>
            <a:ext cx="5183188" cy="459300"/>
          </a:xfrm>
        </p:spPr>
        <p:txBody>
          <a:bodyPr>
            <a:normAutofit/>
          </a:bodyPr>
          <a:lstStyle/>
          <a:p>
            <a:r>
              <a:rPr lang="en-US" dirty="0"/>
              <a:t>Control</a:t>
            </a:r>
          </a:p>
        </p:txBody>
      </p:sp>
      <p:sp>
        <p:nvSpPr>
          <p:cNvPr id="7" name="Content Placeholder 6">
            <a:extLst>
              <a:ext uri="{FF2B5EF4-FFF2-40B4-BE49-F238E27FC236}">
                <a16:creationId xmlns:a16="http://schemas.microsoft.com/office/drawing/2014/main" id="{6FC380B4-E9A3-4704-833D-DC61D44D0C4B}"/>
              </a:ext>
            </a:extLst>
          </p:cNvPr>
          <p:cNvSpPr>
            <a:spLocks noGrp="1"/>
          </p:cNvSpPr>
          <p:nvPr>
            <p:ph sz="quarter" idx="4"/>
          </p:nvPr>
        </p:nvSpPr>
        <p:spPr>
          <a:xfrm>
            <a:off x="6172200" y="3814287"/>
            <a:ext cx="5183188" cy="2074674"/>
          </a:xfrm>
        </p:spPr>
        <p:txBody>
          <a:bodyPr/>
          <a:lstStyle/>
          <a:p>
            <a:r>
              <a:rPr lang="en-US" dirty="0"/>
              <a:t>Punishing</a:t>
            </a:r>
          </a:p>
          <a:p>
            <a:r>
              <a:rPr lang="en-US" dirty="0"/>
              <a:t>Harsh talk/actions</a:t>
            </a:r>
          </a:p>
          <a:p>
            <a:r>
              <a:rPr lang="en-US" dirty="0"/>
              <a:t>Demanding</a:t>
            </a:r>
          </a:p>
          <a:p>
            <a:r>
              <a:rPr lang="en-US" dirty="0"/>
              <a:t>Negative re-enforcement</a:t>
            </a:r>
          </a:p>
        </p:txBody>
      </p:sp>
      <p:sp>
        <p:nvSpPr>
          <p:cNvPr id="8" name="Rectangle 7">
            <a:extLst>
              <a:ext uri="{FF2B5EF4-FFF2-40B4-BE49-F238E27FC236}">
                <a16:creationId xmlns:a16="http://schemas.microsoft.com/office/drawing/2014/main" id="{B4FC72A2-5809-4F2C-99E9-157E9CAB7588}"/>
              </a:ext>
            </a:extLst>
          </p:cNvPr>
          <p:cNvSpPr/>
          <p:nvPr/>
        </p:nvSpPr>
        <p:spPr>
          <a:xfrm>
            <a:off x="838200" y="1513203"/>
            <a:ext cx="8515027" cy="1015663"/>
          </a:xfrm>
          <a:prstGeom prst="rect">
            <a:avLst/>
          </a:prstGeom>
        </p:spPr>
        <p:txBody>
          <a:bodyPr wrap="square">
            <a:spAutoFit/>
          </a:bodyPr>
          <a:lstStyle/>
          <a:p>
            <a:r>
              <a:rPr lang="en-US" sz="2000" dirty="0"/>
              <a:t>As a parent, the distinction of “control vs. influence” is an important one to consider. Which is better? The answer is probably “it depends,” however, when it come to your child, influence has shown to be so much more effective.</a:t>
            </a:r>
          </a:p>
        </p:txBody>
      </p:sp>
    </p:spTree>
    <p:extLst>
      <p:ext uri="{BB962C8B-B14F-4D97-AF65-F5344CB8AC3E}">
        <p14:creationId xmlns:p14="http://schemas.microsoft.com/office/powerpoint/2010/main" val="2756116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6F6B8DF-6087-4B42-9624-013CB5B4E657}"/>
              </a:ext>
            </a:extLst>
          </p:cNvPr>
          <p:cNvSpPr>
            <a:spLocks noGrp="1"/>
          </p:cNvSpPr>
          <p:nvPr>
            <p:ph type="title"/>
          </p:nvPr>
        </p:nvSpPr>
        <p:spPr/>
        <p:txBody>
          <a:bodyPr>
            <a:normAutofit fontScale="90000"/>
          </a:bodyPr>
          <a:lstStyle/>
          <a:p>
            <a:r>
              <a:rPr lang="en-US" dirty="0"/>
              <a:t>Perception Matters</a:t>
            </a:r>
          </a:p>
        </p:txBody>
      </p:sp>
      <p:pic>
        <p:nvPicPr>
          <p:cNvPr id="8" name="Picture 7">
            <a:extLst>
              <a:ext uri="{FF2B5EF4-FFF2-40B4-BE49-F238E27FC236}">
                <a16:creationId xmlns:a16="http://schemas.microsoft.com/office/drawing/2014/main" id="{2D044E7C-8800-4D05-9CF2-394D8DFA88C1}"/>
              </a:ext>
            </a:extLst>
          </p:cNvPr>
          <p:cNvPicPr>
            <a:picLocks noChangeAspect="1"/>
          </p:cNvPicPr>
          <p:nvPr/>
        </p:nvPicPr>
        <p:blipFill>
          <a:blip r:embed="rId2"/>
          <a:stretch>
            <a:fillRect/>
          </a:stretch>
        </p:blipFill>
        <p:spPr>
          <a:xfrm>
            <a:off x="0" y="1592086"/>
            <a:ext cx="2857500" cy="2466975"/>
          </a:xfrm>
          <a:prstGeom prst="rect">
            <a:avLst/>
          </a:prstGeom>
        </p:spPr>
      </p:pic>
      <p:pic>
        <p:nvPicPr>
          <p:cNvPr id="9" name="Picture 8">
            <a:extLst>
              <a:ext uri="{FF2B5EF4-FFF2-40B4-BE49-F238E27FC236}">
                <a16:creationId xmlns:a16="http://schemas.microsoft.com/office/drawing/2014/main" id="{4815DDBC-CF3B-4396-8BA5-A550A5F1A288}"/>
              </a:ext>
            </a:extLst>
          </p:cNvPr>
          <p:cNvPicPr>
            <a:picLocks noChangeAspect="1"/>
          </p:cNvPicPr>
          <p:nvPr/>
        </p:nvPicPr>
        <p:blipFill>
          <a:blip r:embed="rId3"/>
          <a:stretch>
            <a:fillRect/>
          </a:stretch>
        </p:blipFill>
        <p:spPr>
          <a:xfrm>
            <a:off x="3539172" y="3429000"/>
            <a:ext cx="3619500" cy="3048000"/>
          </a:xfrm>
          <a:prstGeom prst="rect">
            <a:avLst/>
          </a:prstGeom>
        </p:spPr>
      </p:pic>
      <p:pic>
        <p:nvPicPr>
          <p:cNvPr id="10" name="Picture 9">
            <a:extLst>
              <a:ext uri="{FF2B5EF4-FFF2-40B4-BE49-F238E27FC236}">
                <a16:creationId xmlns:a16="http://schemas.microsoft.com/office/drawing/2014/main" id="{C887F96D-D9B3-4201-9DF0-D0E711A853EA}"/>
              </a:ext>
            </a:extLst>
          </p:cNvPr>
          <p:cNvPicPr>
            <a:picLocks noChangeAspect="1"/>
          </p:cNvPicPr>
          <p:nvPr/>
        </p:nvPicPr>
        <p:blipFill>
          <a:blip r:embed="rId4"/>
          <a:stretch>
            <a:fillRect/>
          </a:stretch>
        </p:blipFill>
        <p:spPr>
          <a:xfrm>
            <a:off x="8150310" y="2950046"/>
            <a:ext cx="3513456" cy="2094451"/>
          </a:xfrm>
          <a:prstGeom prst="rect">
            <a:avLst/>
          </a:prstGeom>
        </p:spPr>
      </p:pic>
      <p:sp>
        <p:nvSpPr>
          <p:cNvPr id="11" name="Rectangle 10">
            <a:extLst>
              <a:ext uri="{FF2B5EF4-FFF2-40B4-BE49-F238E27FC236}">
                <a16:creationId xmlns:a16="http://schemas.microsoft.com/office/drawing/2014/main" id="{BBCD05B0-EB86-4BB0-83BA-0AF5B82B829F}"/>
              </a:ext>
            </a:extLst>
          </p:cNvPr>
          <p:cNvSpPr/>
          <p:nvPr/>
        </p:nvSpPr>
        <p:spPr>
          <a:xfrm>
            <a:off x="2816171" y="1425919"/>
            <a:ext cx="6096000" cy="1200329"/>
          </a:xfrm>
          <a:prstGeom prst="rect">
            <a:avLst/>
          </a:prstGeom>
        </p:spPr>
        <p:txBody>
          <a:bodyPr>
            <a:spAutoFit/>
          </a:bodyPr>
          <a:lstStyle/>
          <a:p>
            <a:r>
              <a:rPr lang="en-US" dirty="0"/>
              <a:t>Perceptions do matter. The way we appear to others can affect how they in turn react to us, and the degree of confidence or comfort they have in dealing with us. Please understand that your children can pick up on your attitudes towards them.</a:t>
            </a:r>
          </a:p>
        </p:txBody>
      </p:sp>
    </p:spTree>
    <p:extLst>
      <p:ext uri="{BB962C8B-B14F-4D97-AF65-F5344CB8AC3E}">
        <p14:creationId xmlns:p14="http://schemas.microsoft.com/office/powerpoint/2010/main" val="3436657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43CA5-D9E7-45C1-B4E3-A2B78E71FA61}"/>
              </a:ext>
            </a:extLst>
          </p:cNvPr>
          <p:cNvSpPr>
            <a:spLocks noGrp="1"/>
          </p:cNvSpPr>
          <p:nvPr>
            <p:ph type="title"/>
          </p:nvPr>
        </p:nvSpPr>
        <p:spPr/>
        <p:txBody>
          <a:bodyPr>
            <a:normAutofit fontScale="90000"/>
          </a:bodyPr>
          <a:lstStyle/>
          <a:p>
            <a:r>
              <a:rPr lang="en-US" dirty="0"/>
              <a:t>Setting Family Rules</a:t>
            </a:r>
          </a:p>
        </p:txBody>
      </p:sp>
      <p:sp>
        <p:nvSpPr>
          <p:cNvPr id="5" name="Content Placeholder 4">
            <a:extLst>
              <a:ext uri="{FF2B5EF4-FFF2-40B4-BE49-F238E27FC236}">
                <a16:creationId xmlns:a16="http://schemas.microsoft.com/office/drawing/2014/main" id="{FA5EC26C-AA6A-48BF-9B34-0628CAB6199C}"/>
              </a:ext>
            </a:extLst>
          </p:cNvPr>
          <p:cNvSpPr>
            <a:spLocks noGrp="1"/>
          </p:cNvSpPr>
          <p:nvPr>
            <p:ph idx="1"/>
          </p:nvPr>
        </p:nvSpPr>
        <p:spPr>
          <a:xfrm>
            <a:off x="457199" y="3429000"/>
            <a:ext cx="9935705" cy="2534861"/>
          </a:xfrm>
        </p:spPr>
        <p:txBody>
          <a:bodyPr>
            <a:normAutofit/>
          </a:bodyPr>
          <a:lstStyle/>
          <a:p>
            <a:pPr marL="0" indent="0">
              <a:buNone/>
            </a:pPr>
            <a:r>
              <a:rPr lang="en-US" sz="2400" dirty="0"/>
              <a:t>As parents we must:</a:t>
            </a:r>
          </a:p>
          <a:p>
            <a:r>
              <a:rPr lang="en-US" sz="2400" dirty="0"/>
              <a:t>Be the role model for our teens</a:t>
            </a:r>
          </a:p>
          <a:p>
            <a:r>
              <a:rPr lang="en-US" sz="2400" dirty="0"/>
              <a:t>Everyone must abide by the rules, even you, as a parent </a:t>
            </a:r>
          </a:p>
          <a:p>
            <a:r>
              <a:rPr lang="en-US" sz="2400" dirty="0"/>
              <a:t>Fewer, but clear rules are best</a:t>
            </a:r>
          </a:p>
        </p:txBody>
      </p:sp>
      <p:sp>
        <p:nvSpPr>
          <p:cNvPr id="4" name="Rectangle 3">
            <a:extLst>
              <a:ext uri="{FF2B5EF4-FFF2-40B4-BE49-F238E27FC236}">
                <a16:creationId xmlns:a16="http://schemas.microsoft.com/office/drawing/2014/main" id="{2D16E55F-AA44-4743-AA1F-549E25F685D3}"/>
              </a:ext>
            </a:extLst>
          </p:cNvPr>
          <p:cNvSpPr/>
          <p:nvPr/>
        </p:nvSpPr>
        <p:spPr>
          <a:xfrm>
            <a:off x="258304" y="1582207"/>
            <a:ext cx="9242156" cy="1569660"/>
          </a:xfrm>
          <a:prstGeom prst="rect">
            <a:avLst/>
          </a:prstGeom>
        </p:spPr>
        <p:txBody>
          <a:bodyPr wrap="square">
            <a:spAutoFit/>
          </a:bodyPr>
          <a:lstStyle/>
          <a:p>
            <a:r>
              <a:rPr lang="en-US" sz="2400" dirty="0"/>
              <a:t>Why are family rules important? Family rules help children understand what behaviors are okay and not okay. As teens grow, they will be in places where they have to follow rules. Following rules at home can help them learn to follow rules in other places.</a:t>
            </a:r>
          </a:p>
        </p:txBody>
      </p:sp>
      <p:pic>
        <p:nvPicPr>
          <p:cNvPr id="6" name="Picture 5">
            <a:extLst>
              <a:ext uri="{FF2B5EF4-FFF2-40B4-BE49-F238E27FC236}">
                <a16:creationId xmlns:a16="http://schemas.microsoft.com/office/drawing/2014/main" id="{124DC88A-7049-4A8F-A998-740E7AC8B7DF}"/>
              </a:ext>
            </a:extLst>
          </p:cNvPr>
          <p:cNvPicPr>
            <a:picLocks noChangeAspect="1"/>
          </p:cNvPicPr>
          <p:nvPr/>
        </p:nvPicPr>
        <p:blipFill>
          <a:blip r:embed="rId2"/>
          <a:stretch>
            <a:fillRect/>
          </a:stretch>
        </p:blipFill>
        <p:spPr>
          <a:xfrm>
            <a:off x="8306642" y="2915034"/>
            <a:ext cx="2751399" cy="3562792"/>
          </a:xfrm>
          <a:prstGeom prst="rect">
            <a:avLst/>
          </a:prstGeom>
        </p:spPr>
      </p:pic>
    </p:spTree>
    <p:extLst>
      <p:ext uri="{BB962C8B-B14F-4D97-AF65-F5344CB8AC3E}">
        <p14:creationId xmlns:p14="http://schemas.microsoft.com/office/powerpoint/2010/main" val="2757063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EA38-B243-4C8C-A559-77F5BEB4EF00}"/>
              </a:ext>
            </a:extLst>
          </p:cNvPr>
          <p:cNvSpPr>
            <a:spLocks noGrp="1"/>
          </p:cNvSpPr>
          <p:nvPr>
            <p:ph type="title"/>
          </p:nvPr>
        </p:nvSpPr>
        <p:spPr/>
        <p:txBody>
          <a:bodyPr>
            <a:normAutofit fontScale="90000"/>
          </a:bodyPr>
          <a:lstStyle/>
          <a:p>
            <a:r>
              <a:rPr lang="en-US" dirty="0"/>
              <a:t>Importance of Consequences</a:t>
            </a:r>
          </a:p>
        </p:txBody>
      </p:sp>
      <p:sp>
        <p:nvSpPr>
          <p:cNvPr id="3" name="Content Placeholder 2">
            <a:extLst>
              <a:ext uri="{FF2B5EF4-FFF2-40B4-BE49-F238E27FC236}">
                <a16:creationId xmlns:a16="http://schemas.microsoft.com/office/drawing/2014/main" id="{9B0BB604-CF56-4E43-9723-E3C734B2A9A8}"/>
              </a:ext>
            </a:extLst>
          </p:cNvPr>
          <p:cNvSpPr>
            <a:spLocks noGrp="1"/>
          </p:cNvSpPr>
          <p:nvPr>
            <p:ph idx="1"/>
          </p:nvPr>
        </p:nvSpPr>
        <p:spPr>
          <a:xfrm>
            <a:off x="295760" y="1466140"/>
            <a:ext cx="10359325" cy="5300420"/>
          </a:xfrm>
        </p:spPr>
        <p:txBody>
          <a:bodyPr>
            <a:normAutofit/>
          </a:bodyPr>
          <a:lstStyle/>
          <a:p>
            <a:pPr marL="0" indent="0">
              <a:buNone/>
            </a:pPr>
            <a:r>
              <a:rPr lang="en-US" sz="1600" dirty="0"/>
              <a:t>Using consequences helps you to impose discipline in a way that teaches your teen responsibility and accountability and encourages them to look inward to learn how they can do things differently in the future. Use consequences to Build Self-Esteem, Maintain Connections, and  Build Character. Consequences are both good and bad, and there are three types of consequences. </a:t>
            </a:r>
          </a:p>
          <a:p>
            <a:r>
              <a:rPr lang="en-US" sz="1800" dirty="0"/>
              <a:t>Natural Consequences</a:t>
            </a:r>
          </a:p>
          <a:p>
            <a:pPr lvl="1"/>
            <a:r>
              <a:rPr lang="en-US" sz="1400" dirty="0"/>
              <a:t>This happens automatically without any action on your part. For example, if your teen does not wear a rain coat on a rainy day, he will get wet.  If she forgets her lunch, she will be hungry.</a:t>
            </a:r>
          </a:p>
          <a:p>
            <a:r>
              <a:rPr lang="en-US" sz="1800" dirty="0"/>
              <a:t>Logical-Related Consequences</a:t>
            </a:r>
          </a:p>
          <a:p>
            <a:pPr lvl="1"/>
            <a:r>
              <a:rPr lang="en-US" sz="1400" dirty="0"/>
              <a:t>This is where you step in. For example, if your teen won’t dress properly for the weather, she may not be allowed to go out.</a:t>
            </a:r>
          </a:p>
          <a:p>
            <a:r>
              <a:rPr lang="en-US" sz="1800" dirty="0"/>
              <a:t>Imposed-Not Related Consequences</a:t>
            </a:r>
          </a:p>
          <a:p>
            <a:pPr lvl="1"/>
            <a:r>
              <a:rPr lang="en-US" sz="1400" dirty="0"/>
              <a:t>For example, perhaps your teen didn’t clean, but also has a negative attitude about it and this has been a recurring problem. You are frustrated and not sure what to do.  At this point, all privileges are suspended.</a:t>
            </a:r>
          </a:p>
          <a:p>
            <a:pPr lvl="2"/>
            <a:r>
              <a:rPr lang="en-US" sz="1200" b="1" dirty="0"/>
              <a:t>Suspension of privileges is different from taking privileges away – it implies that the teen will have some power in getting the privileges reinstated.</a:t>
            </a:r>
          </a:p>
          <a:p>
            <a:pPr marL="457200" lvl="1" indent="0">
              <a:buNone/>
            </a:pPr>
            <a:r>
              <a:rPr lang="en-US" sz="1400" dirty="0"/>
              <a:t>Obligations vs. Privileges</a:t>
            </a:r>
          </a:p>
          <a:p>
            <a:pPr lvl="1"/>
            <a:r>
              <a:rPr lang="en-US" sz="1400" b="1" dirty="0"/>
              <a:t>Parental obligations </a:t>
            </a:r>
            <a:r>
              <a:rPr lang="en-US" sz="1400" dirty="0"/>
              <a:t>are what you absolutely must give your children, such as basic nutritious food, proper medical care, school attendance, and respect.</a:t>
            </a:r>
          </a:p>
          <a:p>
            <a:pPr marL="457200" lvl="1" indent="0">
              <a:buNone/>
            </a:pPr>
            <a:endParaRPr lang="en-US" sz="1400" dirty="0"/>
          </a:p>
          <a:p>
            <a:pPr lvl="1"/>
            <a:r>
              <a:rPr lang="en-US" sz="1400" b="1" dirty="0"/>
              <a:t>Privileges</a:t>
            </a:r>
            <a:r>
              <a:rPr lang="en-US" sz="1400" dirty="0"/>
              <a:t> are what you choose to give to your children, such as special foods that meet their preferences, outings, sports, and activities.</a:t>
            </a:r>
          </a:p>
        </p:txBody>
      </p:sp>
    </p:spTree>
    <p:extLst>
      <p:ext uri="{BB962C8B-B14F-4D97-AF65-F5344CB8AC3E}">
        <p14:creationId xmlns:p14="http://schemas.microsoft.com/office/powerpoint/2010/main" val="4287917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3091</TotalTime>
  <Words>2366</Words>
  <Application>Microsoft Office PowerPoint</Application>
  <PresentationFormat>Widescreen</PresentationFormat>
  <Paragraphs>198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Office Theme</vt:lpstr>
      <vt:lpstr>Lincoln’s Challenge Academy</vt:lpstr>
      <vt:lpstr>Welcome to Parent Orientation</vt:lpstr>
      <vt:lpstr>So, Why LCA??</vt:lpstr>
      <vt:lpstr>The Foundation is Being Laid</vt:lpstr>
      <vt:lpstr>The Bottom Line of Adolescence</vt:lpstr>
      <vt:lpstr>Influence -vs- Control</vt:lpstr>
      <vt:lpstr>Perception Matters</vt:lpstr>
      <vt:lpstr>Setting Family Rules</vt:lpstr>
      <vt:lpstr>Importance of Consequences</vt:lpstr>
      <vt:lpstr>Tips on Enforcing the Rule</vt:lpstr>
      <vt:lpstr>Choosing Consequences</vt:lpstr>
      <vt:lpstr>What if the Consequences Still Aren’t Working??</vt:lpstr>
      <vt:lpstr>As the Cadet Change…</vt:lpstr>
      <vt:lpstr>…So Parents Must</vt:lpstr>
      <vt:lpstr>Motivating Your Cadet</vt:lpstr>
      <vt:lpstr>How We Think</vt:lpstr>
      <vt:lpstr>Teens and Goals </vt:lpstr>
      <vt:lpstr>Essential Tips to help your Teen Create Goals</vt:lpstr>
      <vt:lpstr>Preparing home for Cadet’s Return</vt:lpstr>
      <vt:lpstr>Placement Requirements </vt:lpstr>
      <vt:lpstr>Counselors &amp; Case Managers</vt:lpstr>
      <vt:lpstr>Reference Page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Asset Tracking Software</dc:title>
  <dc:creator>Sky Perez</dc:creator>
  <cp:lastModifiedBy>Elliott Jones</cp:lastModifiedBy>
  <cp:revision>46</cp:revision>
  <dcterms:created xsi:type="dcterms:W3CDTF">2019-08-07T15:04:11Z</dcterms:created>
  <dcterms:modified xsi:type="dcterms:W3CDTF">2020-08-12T19:36:47Z</dcterms:modified>
</cp:coreProperties>
</file>